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sldIdLst>
    <p:sldId id="262" r:id="rId5"/>
    <p:sldId id="272" r:id="rId6"/>
    <p:sldId id="270" r:id="rId7"/>
    <p:sldId id="271" r:id="rId8"/>
    <p:sldId id="275" r:id="rId9"/>
    <p:sldId id="283" r:id="rId10"/>
    <p:sldId id="274" r:id="rId11"/>
    <p:sldId id="284" r:id="rId12"/>
    <p:sldId id="268" r:id="rId13"/>
    <p:sldId id="281" r:id="rId14"/>
    <p:sldId id="282" r:id="rId15"/>
    <p:sldId id="286" r:id="rId16"/>
    <p:sldId id="280" r:id="rId17"/>
    <p:sldId id="277" r:id="rId18"/>
    <p:sldId id="278" r:id="rId19"/>
    <p:sldId id="288" r:id="rId20"/>
    <p:sldId id="289" r:id="rId21"/>
    <p:sldId id="287" r:id="rId22"/>
    <p:sldId id="290" r:id="rId2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1D34"/>
    <a:srgbClr val="112C4E"/>
    <a:srgbClr val="2D47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/>
    <p:restoredTop sz="94643"/>
  </p:normalViewPr>
  <p:slideViewPr>
    <p:cSldViewPr snapToGrid="0" snapToObjects="1">
      <p:cViewPr varScale="1">
        <p:scale>
          <a:sx n="108" d="100"/>
          <a:sy n="108" d="100"/>
        </p:scale>
        <p:origin x="10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7E34B7A-AC4D-8443-9051-4A676CE73FF4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18D8CC7-F816-7D41-B18D-978D14156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5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8D8CC7-F816-7D41-B18D-978D14156D8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55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8D8CC7-F816-7D41-B18D-978D14156D8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99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E8A4B-7F37-2449-A8B5-0E7DE3D0E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93AF7F-6335-794D-8D0E-E36458658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3A0F0-68A9-6D45-86A4-4E67730C3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75204-FFC9-EB47-AF41-D682AE6E73E2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2B5D7-419F-C749-829D-E69535560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02CCF-1849-3E45-9C5E-6157CBB4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DB0D-A69C-6343-B5AB-0C35936BD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11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613D9-5924-6743-A739-12E05AF30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4384E4-474C-464E-8A3C-1627DD1AA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589A8-F442-DF43-AF1F-224047C6A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75204-FFC9-EB47-AF41-D682AE6E73E2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5FFF5-EE99-7244-A9BD-1C7812520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AA006-9646-1D4E-B9FE-819EB87D4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DB0D-A69C-6343-B5AB-0C35936BD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1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86BE6A-C70A-D845-AAD1-43DD409A00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5AD951-2F39-2246-A59E-D212A7F22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7F5F8-B5F5-614A-B913-57838AFCD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75204-FFC9-EB47-AF41-D682AE6E73E2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20555-AD7F-D748-81F7-031BF99D8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F9F8E-6A5C-D140-AD4C-E5BD84821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DB0D-A69C-6343-B5AB-0C35936BD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38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C003A-0D1A-FE46-955A-DDC85493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FB4FF-C7E4-EF47-8B00-C332521D5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EF451-6F35-2942-835B-CC3362BAD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75204-FFC9-EB47-AF41-D682AE6E73E2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AF49F-E55C-6641-8054-D8D6C3069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48F3F-F7CE-3845-A0D0-414650464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DB0D-A69C-6343-B5AB-0C35936BD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9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53F6D-6FEC-1647-A4C3-0B3A20464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CA887-6399-154D-97AD-5496FA5C2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16815-A73F-CE4D-B29F-88F98D9D3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75204-FFC9-EB47-AF41-D682AE6E73E2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49B4C-0B0A-5344-8489-E4FDEBDF4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DBC3F-4A87-5E48-9B99-9BE27F7E1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DB0D-A69C-6343-B5AB-0C35936BD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2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3211B-EFB6-234C-86C5-8845287F8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C2FBD-6438-9746-A6B4-E56427CCD3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8596B2-FCFE-1C45-8F9B-364096697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F98EE9-6605-4041-8FE3-7C848F71B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75204-FFC9-EB47-AF41-D682AE6E73E2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253140-31AD-3E42-A1D8-6DB239C71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0E310-44FE-9243-AE5A-8D87ED11A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DB0D-A69C-6343-B5AB-0C35936BD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78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DA4D8-CD05-264B-8FA3-3EF5C4B5D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09B7C-F816-3A46-9A15-7CEB00864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E713AD-EEC7-F746-8B8B-6CC52B5E9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AA63FF-BF45-1A47-9CEA-716AFEC7BE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028DC1-09B6-484C-9937-170F69F2EF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35A1EF-047D-DE4B-B51F-ED30A7B06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75204-FFC9-EB47-AF41-D682AE6E73E2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7326B5-00EC-FA45-87E5-1136A6281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6A57A0-EE01-C04F-AD2B-53798902A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DB0D-A69C-6343-B5AB-0C35936BD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84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76D1B-DFFA-0549-B42E-D3504EB3F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AFEAF8-C5A2-2344-96C7-CFA345BC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75204-FFC9-EB47-AF41-D682AE6E73E2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1E0D90-C8FC-2145-BD7F-7F2556E8B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251900-2528-9245-8609-49988248D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DB0D-A69C-6343-B5AB-0C35936BD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52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3D6DAC-F6AA-8843-8FD4-50AC46227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75204-FFC9-EB47-AF41-D682AE6E73E2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DD8176-D304-9F44-93B0-50DEDBBEF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D6A448-99BA-174B-BEF7-23C4B1172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DB0D-A69C-6343-B5AB-0C35936BD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59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E2DD0-1B8F-284E-9030-E0397679D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54568-48C4-0E40-9DCF-8F3EF741D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893B5E-4BC0-5C4F-A847-0EA33D1D67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2856E9-4118-0A46-835B-383C312B2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75204-FFC9-EB47-AF41-D682AE6E73E2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E26ED1-ABF1-8C4A-9389-E323311E5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5066BD-9703-F64F-9A3E-87B636581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DB0D-A69C-6343-B5AB-0C35936BD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8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53018-F54F-9C4B-8744-DAEC8D2E3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8EF30B-C25E-644C-8DB3-5A63BF3AC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44BBF1-6E1F-8040-8310-E7BB1D2356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70A644-8E7D-F748-8A72-C674B7558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75204-FFC9-EB47-AF41-D682AE6E73E2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ECBA78-B8A9-084D-91A8-7374E5BE4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62230-1850-DD4C-B2C7-ED8DD1DFF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DB0D-A69C-6343-B5AB-0C35936BD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660FC5-B191-E34A-A6C6-47F07E908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78063F-7C16-C84C-9B24-B19B47C41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35E10-0291-BB44-B95B-AB21F8F53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75204-FFC9-EB47-AF41-D682AE6E73E2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E5E97-D2EE-FC4D-A998-1C9481363A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FE6A8-A397-4148-ABC9-4D366DD02C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ADB0D-A69C-6343-B5AB-0C35936BD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7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manrights.gov.au/news/stories/disability-discrimination-top-commission-complaints-dat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nd.org.au/pages/disability-statistics.html" TargetMode="External"/><Relationship Id="rId5" Type="http://schemas.openxmlformats.org/officeDocument/2006/relationships/hyperlink" Target="http://www.abs.gov.au/ausstats/abs@.nsf/mf/4430.0" TargetMode="External"/><Relationship Id="rId4" Type="http://schemas.openxmlformats.org/officeDocument/2006/relationships/hyperlink" Target="http://www.abs.gov.au/Ausstats/Abs@.Nsf/7d12b0f6763c78caca257061001cc588/c258c88a7aa5a87eca2568a9001393e8!OpenDocumen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pdn.org.au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glhv.org.au/sites/default/files/2018-07/GAFLA%20Report%20Final%20Version.pdf" TargetMode="External"/><Relationship Id="rId4" Type="http://schemas.openxmlformats.org/officeDocument/2006/relationships/hyperlink" Target="https://www.ssi.org.au/images/stories/documents/publications/Still_outside_the_tent_Accessible.pd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nd.org.au/data/Disability_Confidence_Survey/Disability_Confidence_Survey_Report_2017_FINAL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d.org.au/pages/disability-statistics.html" TargetMode="External"/><Relationship Id="rId2" Type="http://schemas.openxmlformats.org/officeDocument/2006/relationships/hyperlink" Target="http://www.and.org.au/pages/resources-publi-infographic-about-disability-974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and.org.au/pages/business-benefits-of-hiring-people-with-a-disability.html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nd.org.au/pages/what-is-a-disability.html" TargetMode="External"/><Relationship Id="rId3" Type="http://schemas.openxmlformats.org/officeDocument/2006/relationships/hyperlink" Target="http://www.abs.gov.au/ausstats/abs@.nsf/Lookup/2900.0main+features100922016" TargetMode="External"/><Relationship Id="rId7" Type="http://schemas.openxmlformats.org/officeDocument/2006/relationships/hyperlink" Target="http://www.abs.gov.au/websitedbs/D3310114.nsf/Home/Survey+Participant+Information+-+Survey+of+Disability+Ageing+and+Carers" TargetMode="External"/><Relationship Id="rId12" Type="http://schemas.openxmlformats.org/officeDocument/2006/relationships/hyperlink" Target="https://www.beyondblue.org.au/the-fact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bs.gov.au/ausstats/abs@.nsf/mf/4430.0" TargetMode="External"/><Relationship Id="rId11" Type="http://schemas.openxmlformats.org/officeDocument/2006/relationships/hyperlink" Target="http://www.betterhealth.vic.gov.au/health/ServicesAndSupport/mental-illness-statistics?viewAsPdf=true" TargetMode="External"/><Relationship Id="rId5" Type="http://schemas.openxmlformats.org/officeDocument/2006/relationships/hyperlink" Target="http://www.abs.gov.au/Ausstats/Abs@.Nsf/7d12b0f6763c78caca257061001cc588/c258c88a7aa5a87eca2568a9001393e8!OpenDocument" TargetMode="External"/><Relationship Id="rId10" Type="http://schemas.openxmlformats.org/officeDocument/2006/relationships/hyperlink" Target="http://www.and.org.au/data/Disability_Confidence_Survey/Disability_Confidence_Survey_Report_2017_FINAL.pdf" TargetMode="External"/><Relationship Id="rId4" Type="http://schemas.openxmlformats.org/officeDocument/2006/relationships/hyperlink" Target="http://volunteeringvictoria.org.au/wp-content/uploads/2016/08/Facts-Stats-10-Jan-2018.pdf" TargetMode="External"/><Relationship Id="rId9" Type="http://schemas.openxmlformats.org/officeDocument/2006/relationships/hyperlink" Target="http://www.and.org.au/pages/disability-statistics.html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volunteeringvictoria.org.au/wp-content/uploads/2016/08/Facts-Stats-10-Jan-2018.pdf" TargetMode="External"/><Relationship Id="rId3" Type="http://schemas.openxmlformats.org/officeDocument/2006/relationships/hyperlink" Target="http://www.humanrights.gov.au/news/stories/disability-discrimination-top-commission-complaints-data" TargetMode="External"/><Relationship Id="rId7" Type="http://schemas.openxmlformats.org/officeDocument/2006/relationships/hyperlink" Target="http://www.bgkllen.org.au/wp-content/uploads/2017/12/taking-that-extra-step-web-version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lhv.org.au/sites/default/files/2018-07/GAFLA%20Report%20Final%20Version.pdf" TargetMode="External"/><Relationship Id="rId5" Type="http://schemas.openxmlformats.org/officeDocument/2006/relationships/hyperlink" Target="http://www.ssi.org.au/images/stories/documents/publications/Still_outside_the_tent_Accessible.pdf" TargetMode="External"/><Relationship Id="rId4" Type="http://schemas.openxmlformats.org/officeDocument/2006/relationships/hyperlink" Target="https://fpdn.org.au/" TargetMode="External"/><Relationship Id="rId9" Type="http://schemas.openxmlformats.org/officeDocument/2006/relationships/hyperlink" Target="http://www.volunteeringaustralia.org/wp-content/uploads/Media-Backgrounder-Volunteering-and-Happiness-The-Facts-FINAL1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nd.org.au/pages/what-is-a-disability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volunteeringvictoria.org.au/wp-content/uploads/2016/08/Facts-Stats-10-Jan-2018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nd.org.au/pages/disability-statistics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tterhealth.vic.gov.au/health/ServicesAndSupport/mental-illness-statistics?viewAsPdf=tru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://volunteeringvictoria.org.au/wp-content/uploads/2016/08/Facts-Stats-10-Jan-2018.pdf" TargetMode="External"/><Relationship Id="rId4" Type="http://schemas.openxmlformats.org/officeDocument/2006/relationships/hyperlink" Target="https://www.beyondblue.org.au/the-fact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gkllen.org.au/wp-content/uploads/2017/12/taking-that-extra-step-web-version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18">
            <a:extLst>
              <a:ext uri="{FF2B5EF4-FFF2-40B4-BE49-F238E27FC236}">
                <a16:creationId xmlns:a16="http://schemas.microsoft.com/office/drawing/2014/main" id="{A4B080DD-CA7E-2E4A-BC52-F293F67BA0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33980" y="2756581"/>
            <a:ext cx="13625980" cy="410141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75DFA8-BF57-B74E-BE7E-4B1B70D27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2686021"/>
            <a:ext cx="10515600" cy="2324891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112C4E"/>
                </a:solidFill>
                <a:latin typeface="Calibri"/>
                <a:cs typeface="Calibri"/>
              </a:rPr>
              <a:t>Facts and Statistics:</a:t>
            </a:r>
            <a:br>
              <a:rPr lang="en-US" sz="4800" b="1" dirty="0">
                <a:solidFill>
                  <a:srgbClr val="112C4E"/>
                </a:solidFill>
                <a:latin typeface="Calibri"/>
                <a:cs typeface="Calibri"/>
              </a:rPr>
            </a:br>
            <a:r>
              <a:rPr lang="en-US" sz="4800" b="1" dirty="0">
                <a:solidFill>
                  <a:srgbClr val="112C4E"/>
                </a:solidFill>
                <a:latin typeface="Calibri"/>
                <a:cs typeface="Calibri"/>
              </a:rPr>
              <a:t>Volunteering and Disability</a:t>
            </a:r>
            <a:br>
              <a:rPr lang="en-US" sz="4800" b="1" dirty="0">
                <a:solidFill>
                  <a:srgbClr val="112C4E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solidFill>
                  <a:srgbClr val="112C4E"/>
                </a:solidFill>
                <a:latin typeface="Calibri"/>
                <a:cs typeface="Calibri"/>
              </a:rPr>
              <a:t>June 2019</a:t>
            </a:r>
          </a:p>
        </p:txBody>
      </p:sp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5C37DE04-AEB9-492A-8B68-BF82A8A192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968" y="247968"/>
            <a:ext cx="4014061" cy="120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679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5DFA8-BF57-B74E-BE7E-4B1B70D2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112C4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Barriers experienced by the community</a:t>
            </a:r>
            <a:endParaRPr lang="en-US" sz="4800" dirty="0">
              <a:solidFill>
                <a:srgbClr val="112C4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ontent Placeholder 21">
            <a:extLst>
              <a:ext uri="{FF2B5EF4-FFF2-40B4-BE49-F238E27FC236}">
                <a16:creationId xmlns:a16="http://schemas.microsoft.com/office/drawing/2014/main" id="{D1D0C357-7761-4ABF-8509-20DF45929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035"/>
            <a:ext cx="10422292" cy="367793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AU" sz="2900" dirty="0"/>
              <a:t>Social barriers to disability inclusive volunteering:</a:t>
            </a:r>
          </a:p>
          <a:p>
            <a:r>
              <a:rPr lang="en-AU" sz="2900" dirty="0"/>
              <a:t>Limited access to transport to attend volunteering.</a:t>
            </a:r>
          </a:p>
          <a:p>
            <a:r>
              <a:rPr lang="en-AU" sz="2900" dirty="0"/>
              <a:t>Inaccessible physical environments.</a:t>
            </a:r>
          </a:p>
          <a:p>
            <a:r>
              <a:rPr lang="en-AU" sz="2900" dirty="0"/>
              <a:t>Gaps in knowledge about the value of volunteering &amp; limited access to educational opportunities.</a:t>
            </a:r>
          </a:p>
          <a:p>
            <a:r>
              <a:rPr lang="en-AU" sz="2900" dirty="0"/>
              <a:t>Social isolation and reduced social networks.</a:t>
            </a:r>
          </a:p>
          <a:p>
            <a:r>
              <a:rPr lang="en-AU" sz="2900" dirty="0"/>
              <a:t>A lack of support or reliance on others to attend volunteering.</a:t>
            </a:r>
          </a:p>
          <a:p>
            <a:r>
              <a:rPr lang="en-AU" sz="2900" dirty="0"/>
              <a:t>Misconceptions, stigma and discriminatory attitudes.</a:t>
            </a:r>
          </a:p>
          <a:p>
            <a:endParaRPr lang="en-AU" sz="2900" dirty="0"/>
          </a:p>
          <a:p>
            <a:endParaRPr lang="en-AU" sz="1500" dirty="0"/>
          </a:p>
          <a:p>
            <a:endParaRPr lang="en-AU" sz="1500" dirty="0"/>
          </a:p>
          <a:p>
            <a:endParaRPr lang="en-AU" sz="1500" dirty="0"/>
          </a:p>
          <a:p>
            <a:endParaRPr lang="en-AU" sz="1500" dirty="0"/>
          </a:p>
        </p:txBody>
      </p:sp>
      <p:pic>
        <p:nvPicPr>
          <p:cNvPr id="11" name="Content Placeholder 18">
            <a:extLst>
              <a:ext uri="{FF2B5EF4-FFF2-40B4-BE49-F238E27FC236}">
                <a16:creationId xmlns:a16="http://schemas.microsoft.com/office/drawing/2014/main" id="{961ADFDE-5F4B-4E42-9AA1-1097361C21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79"/>
          <a:stretch/>
        </p:blipFill>
        <p:spPr>
          <a:xfrm flipH="1">
            <a:off x="-2" y="5958348"/>
            <a:ext cx="12192002" cy="8996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0140C08-5114-4465-A4EA-9339AA6E6F67}"/>
              </a:ext>
            </a:extLst>
          </p:cNvPr>
          <p:cNvSpPr txBox="1"/>
          <p:nvPr/>
        </p:nvSpPr>
        <p:spPr>
          <a:xfrm>
            <a:off x="838200" y="5461562"/>
            <a:ext cx="9931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Sources: Shandra, 2017; </a:t>
            </a:r>
            <a:r>
              <a:rPr lang="en-AU" sz="1400" dirty="0" err="1"/>
              <a:t>Rak</a:t>
            </a:r>
            <a:r>
              <a:rPr lang="en-AU" sz="1400" dirty="0"/>
              <a:t> &amp; Spencer, 2015; Lindsay, 2016; </a:t>
            </a:r>
            <a:r>
              <a:rPr lang="en-AU" sz="1400" dirty="0" err="1"/>
              <a:t>Mjelde-Mossey</a:t>
            </a:r>
            <a:r>
              <a:rPr lang="en-AU" sz="1400" dirty="0"/>
              <a:t>, 2006;  </a:t>
            </a:r>
            <a:r>
              <a:rPr lang="en-AU" sz="1400" dirty="0" err="1"/>
              <a:t>Balandin</a:t>
            </a:r>
            <a:r>
              <a:rPr lang="en-AU" sz="1400" dirty="0"/>
              <a:t> et al, 2006; </a:t>
            </a:r>
            <a:r>
              <a:rPr lang="en-AU" sz="1400" dirty="0" err="1"/>
              <a:t>Ruhindwa</a:t>
            </a:r>
            <a:r>
              <a:rPr lang="en-AU" sz="1400" dirty="0"/>
              <a:t> et al, 2016; </a:t>
            </a:r>
            <a:r>
              <a:rPr lang="en-AU" sz="1400" dirty="0" err="1"/>
              <a:t>Trembath</a:t>
            </a:r>
            <a:r>
              <a:rPr lang="en-AU" sz="1400" dirty="0"/>
              <a:t>, 2010; </a:t>
            </a:r>
            <a:r>
              <a:rPr lang="en-AU" sz="1400" dirty="0" err="1"/>
              <a:t>Wicki</a:t>
            </a:r>
            <a:r>
              <a:rPr lang="en-AU" sz="1400" dirty="0"/>
              <a:t> &amp; Meier, 2016. (Refer to Literature Sources Section for full citations).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38168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5DFA8-BF57-B74E-BE7E-4B1B70D2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112C4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Barriers experienced by organisations</a:t>
            </a:r>
            <a:endParaRPr lang="en-US" sz="4800" dirty="0">
              <a:solidFill>
                <a:srgbClr val="112C4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ontent Placeholder 21">
            <a:extLst>
              <a:ext uri="{FF2B5EF4-FFF2-40B4-BE49-F238E27FC236}">
                <a16:creationId xmlns:a16="http://schemas.microsoft.com/office/drawing/2014/main" id="{D1D0C357-7761-4ABF-8509-20DF45929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600051"/>
            <a:ext cx="10515598" cy="367793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AU" sz="2000" dirty="0"/>
              <a:t>Barriers to inclusive volunteering practice reported by organisations include:</a:t>
            </a:r>
          </a:p>
          <a:p>
            <a:r>
              <a:rPr lang="en-AU" sz="2000" dirty="0"/>
              <a:t>Lack of resources, time and funding.</a:t>
            </a:r>
          </a:p>
          <a:p>
            <a:r>
              <a:rPr lang="en-AU" sz="2000" dirty="0"/>
              <a:t>Lack of knowledge and awareness of working with people living with disability.</a:t>
            </a:r>
          </a:p>
          <a:p>
            <a:r>
              <a:rPr lang="en-AU" sz="2000" dirty="0"/>
              <a:t>Lack of staff training on disability awareness.</a:t>
            </a:r>
          </a:p>
          <a:p>
            <a:r>
              <a:rPr lang="en-AU" sz="2000" dirty="0"/>
              <a:t>Negative staff attitudes and stigma.	</a:t>
            </a:r>
          </a:p>
          <a:p>
            <a:r>
              <a:rPr lang="en-AU" sz="2000" dirty="0"/>
              <a:t>Concerns that people living with disability will not be able to fill pre-defined volunteer roles, will not be reliable or meet productivity standards.</a:t>
            </a:r>
          </a:p>
          <a:p>
            <a:r>
              <a:rPr lang="en-AU" sz="2000" dirty="0"/>
              <a:t>Concerns that people living with disability will require additional support beyond the scope of available time and resources.</a:t>
            </a:r>
          </a:p>
          <a:p>
            <a:r>
              <a:rPr lang="en-AU" sz="2000" dirty="0"/>
              <a:t>In Australia, volunteer-involving organisations report high numbers of unfilled volunteer positions and not being able to access enough appropriate volunteers.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8DE436-B705-4103-A8C0-30CFB06CA94B}"/>
              </a:ext>
            </a:extLst>
          </p:cNvPr>
          <p:cNvSpPr txBox="1"/>
          <p:nvPr/>
        </p:nvSpPr>
        <p:spPr>
          <a:xfrm>
            <a:off x="838200" y="5503555"/>
            <a:ext cx="1051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AU" sz="1400" dirty="0"/>
              <a:t>Sources: Shandra, 2017; </a:t>
            </a:r>
            <a:r>
              <a:rPr lang="en-AU" sz="1400" dirty="0" err="1"/>
              <a:t>Rak</a:t>
            </a:r>
            <a:r>
              <a:rPr lang="en-AU" sz="1400" dirty="0"/>
              <a:t> &amp; Spencer, 2015; Volunteering Australia, 2016; </a:t>
            </a:r>
            <a:r>
              <a:rPr lang="en-AU" sz="1400" dirty="0" err="1"/>
              <a:t>Mjelde-Mossey</a:t>
            </a:r>
            <a:r>
              <a:rPr lang="en-AU" sz="1400" dirty="0"/>
              <a:t>, 2006;  </a:t>
            </a:r>
            <a:r>
              <a:rPr lang="en-AU" sz="1400" dirty="0" err="1"/>
              <a:t>Balandin</a:t>
            </a:r>
            <a:r>
              <a:rPr lang="en-AU" sz="1400" dirty="0"/>
              <a:t> et al, 2006; </a:t>
            </a:r>
            <a:r>
              <a:rPr lang="en-AU" sz="1400" dirty="0" err="1"/>
              <a:t>Ruhindwa</a:t>
            </a:r>
            <a:r>
              <a:rPr lang="en-AU" sz="1400" dirty="0"/>
              <a:t> et al, 2016; </a:t>
            </a:r>
            <a:r>
              <a:rPr lang="en-AU" sz="1400" dirty="0" err="1"/>
              <a:t>Trembath</a:t>
            </a:r>
            <a:r>
              <a:rPr lang="en-AU" sz="1400" dirty="0"/>
              <a:t>, 2010; </a:t>
            </a:r>
            <a:r>
              <a:rPr lang="en-AU" sz="1400" dirty="0" err="1"/>
              <a:t>Wicki</a:t>
            </a:r>
            <a:r>
              <a:rPr lang="en-AU" sz="1400" dirty="0"/>
              <a:t> &amp; Meier, 2016. (Refer to Literature Sources Section for full citations).</a:t>
            </a:r>
            <a:endParaRPr lang="en-AU" sz="900" dirty="0"/>
          </a:p>
        </p:txBody>
      </p:sp>
      <p:pic>
        <p:nvPicPr>
          <p:cNvPr id="11" name="Content Placeholder 18">
            <a:extLst>
              <a:ext uri="{FF2B5EF4-FFF2-40B4-BE49-F238E27FC236}">
                <a16:creationId xmlns:a16="http://schemas.microsoft.com/office/drawing/2014/main" id="{961ADFDE-5F4B-4E42-9AA1-1097361C21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79"/>
          <a:stretch/>
        </p:blipFill>
        <p:spPr>
          <a:xfrm flipH="1">
            <a:off x="-2" y="5954704"/>
            <a:ext cx="12192002" cy="89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852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5DFA8-BF57-B74E-BE7E-4B1B70D2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112C4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Discrimination and disability</a:t>
            </a:r>
            <a:endParaRPr lang="en-US" sz="4800" dirty="0">
              <a:solidFill>
                <a:srgbClr val="112C4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Content Placeholder 18">
            <a:extLst>
              <a:ext uri="{FF2B5EF4-FFF2-40B4-BE49-F238E27FC236}">
                <a16:creationId xmlns:a16="http://schemas.microsoft.com/office/drawing/2014/main" id="{961ADFDE-5F4B-4E42-9AA1-1097361C21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79"/>
          <a:stretch/>
        </p:blipFill>
        <p:spPr>
          <a:xfrm flipH="1">
            <a:off x="-2" y="5954704"/>
            <a:ext cx="12192002" cy="8996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01646E-080C-46F5-B091-C149D600BFE1}"/>
              </a:ext>
            </a:extLst>
          </p:cNvPr>
          <p:cNvSpPr txBox="1"/>
          <p:nvPr/>
        </p:nvSpPr>
        <p:spPr>
          <a:xfrm>
            <a:off x="1009650" y="1688903"/>
            <a:ext cx="98978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2200" dirty="0"/>
              <a:t>Disability discrimination accounts for the highest volume of complaints in 2016-17 to the Australian Human Rights Commission. [1]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2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2200" dirty="0"/>
              <a:t>Over one third (35.1%) of women and over one quarter (28.1%) of men aged 15 years and over had avoided situations because of their disability. [2]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2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2200" dirty="0"/>
              <a:t>Young people with disability are 10 times more likely to experience discrimination than those aged over 65. [3]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2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2200" dirty="0"/>
              <a:t>The source of discrimination in more than half of instances is an employer [4]</a:t>
            </a:r>
            <a:endParaRPr lang="en-NZ" sz="22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2D887B-ABC4-4E75-88D6-B74A252D0696}"/>
              </a:ext>
            </a:extLst>
          </p:cNvPr>
          <p:cNvSpPr/>
          <p:nvPr/>
        </p:nvSpPr>
        <p:spPr>
          <a:xfrm>
            <a:off x="744894" y="5195789"/>
            <a:ext cx="1060890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NZ" sz="1400" dirty="0">
                <a:hlinkClick r:id="rId3"/>
              </a:rPr>
              <a:t>www.humanrights.gov.au/news/stories/disability-discrimination-top-commission-complaints-data</a:t>
            </a:r>
            <a:endParaRPr lang="en-NZ" sz="1400" dirty="0"/>
          </a:p>
          <a:p>
            <a:pPr marL="342900" indent="-342900">
              <a:buAutoNum type="arabicPeriod"/>
            </a:pPr>
            <a:r>
              <a:rPr lang="en-NZ" sz="1400" dirty="0">
                <a:hlinkClick r:id="rId4"/>
              </a:rPr>
              <a:t>www.abs.gov.au/Ausstats/Abs@.Nsf/7d12b0f6763c78caca257061001cc588/c258c88a7aa5a87eca2568a9001393e8!OpenDocument</a:t>
            </a:r>
            <a:endParaRPr lang="en-NZ" sz="1400" dirty="0"/>
          </a:p>
          <a:p>
            <a:pPr marL="342900" indent="-342900">
              <a:buAutoNum type="arabicPeriod"/>
            </a:pPr>
            <a:r>
              <a:rPr lang="en-NZ" sz="1400" dirty="0">
                <a:hlinkClick r:id="rId5"/>
              </a:rPr>
              <a:t>www.abs.gov.au/ausstats/abs@.nsf/mf/4430.0</a:t>
            </a:r>
            <a:endParaRPr lang="en-NZ" sz="1400" dirty="0"/>
          </a:p>
          <a:p>
            <a:pPr marL="342900" indent="-342900">
              <a:buAutoNum type="arabicPeriod"/>
            </a:pPr>
            <a:r>
              <a:rPr lang="en-NZ" sz="1400" dirty="0">
                <a:hlinkClick r:id="rId6"/>
              </a:rPr>
              <a:t>www.and.org.au/pages/disability-statistics.html</a:t>
            </a:r>
            <a:endParaRPr lang="en-NZ" sz="1400" dirty="0"/>
          </a:p>
          <a:p>
            <a:pPr marL="342900" indent="-342900">
              <a:buAutoNum type="arabicPeriod"/>
            </a:pPr>
            <a:endParaRPr lang="en-NZ" sz="1400" dirty="0"/>
          </a:p>
          <a:p>
            <a:pPr marL="342900" indent="-342900">
              <a:buAutoNum type="arabicPeriod"/>
            </a:pPr>
            <a:endParaRPr lang="en-NZ" sz="1400" dirty="0"/>
          </a:p>
          <a:p>
            <a:pPr marL="342900" indent="-342900">
              <a:buAutoNum type="arabicPeriod"/>
            </a:pPr>
            <a:endParaRPr lang="en-NZ" sz="1400" dirty="0"/>
          </a:p>
          <a:p>
            <a:pPr marL="342900" indent="-342900">
              <a:buAutoNum type="arabicPeriod"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72633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8C42831A-320B-B443-9C03-BA37131D3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0176" y="5337544"/>
            <a:ext cx="2339408" cy="12632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75DFA8-BF57-B74E-BE7E-4B1B70D2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112C4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Disability and diversity</a:t>
            </a:r>
            <a:endParaRPr lang="en-US" sz="4800" dirty="0">
              <a:solidFill>
                <a:srgbClr val="112C4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6D4C23BA-A833-7142-9545-9A46F31AF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8960"/>
            <a:ext cx="10515600" cy="3583399"/>
          </a:xfrm>
        </p:spPr>
        <p:txBody>
          <a:bodyPr>
            <a:noAutofit/>
          </a:bodyPr>
          <a:lstStyle/>
          <a:p>
            <a:r>
              <a:rPr lang="en-AU" sz="1400" dirty="0"/>
              <a:t>45% of Aboriginal and Torres Strait Islander people live with disability or long term health condition (and 7.7% with a severe or profound disability). [1]</a:t>
            </a:r>
          </a:p>
          <a:p>
            <a:r>
              <a:rPr lang="en-AU" sz="1400" dirty="0"/>
              <a:t>Aboriginal and Torres Strait Islander people are more than twice as likely to live with disability than other Australians. [1]</a:t>
            </a:r>
          </a:p>
          <a:p>
            <a:r>
              <a:rPr lang="en-AU" sz="1400" dirty="0"/>
              <a:t>Aboriginal and Torres Strait Islander people are 5x more likely to experience mental illness than other Australians. [1]</a:t>
            </a:r>
          </a:p>
          <a:p>
            <a:r>
              <a:rPr lang="en-AU" sz="1400" dirty="0"/>
              <a:t>People from CALD backgrounds and people born in a non-English speaking country have rates of disability, and profound or severe disability, similar to the rest of the Australian population. [2]</a:t>
            </a:r>
          </a:p>
          <a:p>
            <a:pPr lvl="1"/>
            <a:r>
              <a:rPr lang="en-AU" sz="1400" dirty="0"/>
              <a:t>People with disability from CALD backgrounds have had much lower rates of utilisation of disability services – about a half to one-third of the rate of usage that people born in Australia have had (and there is no evidence to suggest that this is a reflection of their preferences or that they need less assistance). [2]</a:t>
            </a:r>
          </a:p>
          <a:p>
            <a:pPr lvl="1"/>
            <a:r>
              <a:rPr lang="en-AU" sz="1400" dirty="0"/>
              <a:t>People with disability born in non-English speaking countries are about half as likely to receive formal assistance as people born in Australia. [2]</a:t>
            </a:r>
          </a:p>
          <a:p>
            <a:r>
              <a:rPr lang="en-AU" sz="1400" dirty="0"/>
              <a:t>LGBTI people with disabilities are subject to higher rates of discrimination and abuse than LGBTI people without disability. [3]</a:t>
            </a:r>
          </a:p>
          <a:p>
            <a:r>
              <a:rPr lang="en-AU" sz="1400" dirty="0"/>
              <a:t>The risks of violence are higher for women with disability and for LGBTI people with intellectual disability or learning disability. [3]</a:t>
            </a:r>
          </a:p>
          <a:p>
            <a:r>
              <a:rPr lang="en-AU" sz="1400" dirty="0"/>
              <a:t>Trans and gender diverse people with disability experience even greater discrimination when accessing services than LGB people with disability. [3]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DB278E-E076-47B0-BF4D-231211F04A14}"/>
              </a:ext>
            </a:extLst>
          </p:cNvPr>
          <p:cNvSpPr txBox="1"/>
          <p:nvPr/>
        </p:nvSpPr>
        <p:spPr>
          <a:xfrm>
            <a:off x="838200" y="5645302"/>
            <a:ext cx="10515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AU" sz="1400" dirty="0">
                <a:hlinkClick r:id="rId3"/>
              </a:rPr>
              <a:t>https://fpdn.org.au/</a:t>
            </a:r>
            <a:endParaRPr lang="en-AU" sz="1400" dirty="0"/>
          </a:p>
          <a:p>
            <a:pPr marL="342900" indent="-342900">
              <a:buAutoNum type="arabicPeriod"/>
            </a:pPr>
            <a:r>
              <a:rPr lang="en-AU" sz="1400" dirty="0">
                <a:hlinkClick r:id="rId4"/>
              </a:rPr>
              <a:t>www.ssi.org.au/images/stories/documents/publications/Still_outside_the_tent_Accessible.pdf</a:t>
            </a:r>
            <a:endParaRPr lang="en-AU" sz="1400" dirty="0"/>
          </a:p>
          <a:p>
            <a:pPr marL="342900" indent="-342900">
              <a:buAutoNum type="arabicPeriod"/>
            </a:pPr>
            <a:r>
              <a:rPr lang="en-AU" sz="1400" dirty="0">
                <a:hlinkClick r:id="rId5"/>
              </a:rPr>
              <a:t>www.glhv.org.au/sites/default/files/2018-07/GAFLA%20Report%20Final%20Version.pdf</a:t>
            </a:r>
            <a:endParaRPr lang="en-AU" dirty="0"/>
          </a:p>
        </p:txBody>
      </p:sp>
      <p:pic>
        <p:nvPicPr>
          <p:cNvPr id="6" name="Content Placeholder 18">
            <a:extLst>
              <a:ext uri="{FF2B5EF4-FFF2-40B4-BE49-F238E27FC236}">
                <a16:creationId xmlns:a16="http://schemas.microsoft.com/office/drawing/2014/main" id="{5E2E6207-FDC8-46AB-B837-C60C91CE4A7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3879"/>
          <a:stretch/>
        </p:blipFill>
        <p:spPr>
          <a:xfrm>
            <a:off x="0" y="5958348"/>
            <a:ext cx="12192002" cy="89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686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1">
            <a:extLst>
              <a:ext uri="{FF2B5EF4-FFF2-40B4-BE49-F238E27FC236}">
                <a16:creationId xmlns:a16="http://schemas.microsoft.com/office/drawing/2014/main" id="{9D8F19DB-4F13-493A-B0E5-CCDE018F2192}"/>
              </a:ext>
            </a:extLst>
          </p:cNvPr>
          <p:cNvSpPr txBox="1">
            <a:spLocks/>
          </p:cNvSpPr>
          <p:nvPr/>
        </p:nvSpPr>
        <p:spPr>
          <a:xfrm>
            <a:off x="838200" y="1825793"/>
            <a:ext cx="10515600" cy="381107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/>
              <a:t>66% of organisations who employ people with disability identify positive benefits including strengthening workplace morale, improved skills set, improved productivity and  greater customer satisfaction. </a:t>
            </a:r>
          </a:p>
          <a:p>
            <a:r>
              <a:rPr lang="en-AU" dirty="0"/>
              <a:t>41% of organisations see the inclusion of job applicants with disability as important to their business. </a:t>
            </a:r>
          </a:p>
          <a:p>
            <a:r>
              <a:rPr lang="en-AU" dirty="0"/>
              <a:t>Only 30% of respondents worked in businesses that currently employ people with disability (48% don’t, 22% unsure). </a:t>
            </a:r>
          </a:p>
          <a:p>
            <a:r>
              <a:rPr lang="en-AU" dirty="0"/>
              <a:t>58% of participants reported a positive attitude to employing skilled people with disability. </a:t>
            </a:r>
          </a:p>
          <a:p>
            <a:r>
              <a:rPr lang="en-AU" dirty="0"/>
              <a:t>36% of organisations said their type of work doesn’t suit people with disability. </a:t>
            </a:r>
          </a:p>
          <a:p>
            <a:endParaRPr lang="en-A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75DFA8-BF57-B74E-BE7E-4B1B70D2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112C4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Disability and employment</a:t>
            </a:r>
            <a:endParaRPr lang="en-US" sz="4800" dirty="0">
              <a:solidFill>
                <a:srgbClr val="112C4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B76DBAB-B0B7-4D08-9868-3186F6B5E550}"/>
              </a:ext>
            </a:extLst>
          </p:cNvPr>
          <p:cNvSpPr/>
          <p:nvPr/>
        </p:nvSpPr>
        <p:spPr>
          <a:xfrm>
            <a:off x="733063" y="5641087"/>
            <a:ext cx="10515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400" i="1" dirty="0"/>
              <a:t>All from AND’s Disability Confidence Survey 2017: </a:t>
            </a:r>
            <a:r>
              <a:rPr lang="en-AU" sz="1400" i="1" dirty="0">
                <a:hlinkClick r:id="rId2"/>
              </a:rPr>
              <a:t>www.and.org.au/data/Disability_Confidence_Survey/Disability_Confidence_Survey_Report_2017_FINAL.pdf</a:t>
            </a:r>
            <a:endParaRPr lang="en-AU" sz="1400" i="1" dirty="0"/>
          </a:p>
        </p:txBody>
      </p:sp>
      <p:pic>
        <p:nvPicPr>
          <p:cNvPr id="5" name="Content Placeholder 18">
            <a:extLst>
              <a:ext uri="{FF2B5EF4-FFF2-40B4-BE49-F238E27FC236}">
                <a16:creationId xmlns:a16="http://schemas.microsoft.com/office/drawing/2014/main" id="{EA46283F-E5AF-42CE-B172-E21C7A8C910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879"/>
          <a:stretch/>
        </p:blipFill>
        <p:spPr>
          <a:xfrm>
            <a:off x="0" y="5958348"/>
            <a:ext cx="12192002" cy="89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484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1">
            <a:extLst>
              <a:ext uri="{FF2B5EF4-FFF2-40B4-BE49-F238E27FC236}">
                <a16:creationId xmlns:a16="http://schemas.microsoft.com/office/drawing/2014/main" id="{9D8F19DB-4F13-493A-B0E5-CCDE018F2192}"/>
              </a:ext>
            </a:extLst>
          </p:cNvPr>
          <p:cNvSpPr txBox="1">
            <a:spLocks/>
          </p:cNvSpPr>
          <p:nvPr/>
        </p:nvSpPr>
        <p:spPr>
          <a:xfrm>
            <a:off x="838200" y="1825793"/>
            <a:ext cx="10515600" cy="466708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/>
              <a:t>32% of employees with disability work as professionals or managers. [1]</a:t>
            </a:r>
          </a:p>
          <a:p>
            <a:r>
              <a:rPr lang="en-AU" dirty="0"/>
              <a:t>Graduates with disability take 56.2 % longer to gain fulltime employment than other graduates. [2]</a:t>
            </a:r>
          </a:p>
          <a:p>
            <a:r>
              <a:rPr lang="en-AU" dirty="0"/>
              <a:t>People with disability aged 15-24 years are 10 times more likely to experience discrimination than those aged 65 years and over (The source of discrimination is an employer in almost half of those instances). [2]</a:t>
            </a:r>
          </a:p>
          <a:p>
            <a:r>
              <a:rPr lang="en-AU" dirty="0"/>
              <a:t>Workers with disabilities have lower absenteeism and employee turnover and low incidence of workplace injury. [3]</a:t>
            </a:r>
          </a:p>
          <a:p>
            <a:r>
              <a:rPr lang="en-AU" dirty="0"/>
              <a:t>Barrier-free workplaces ensure that they hire the best person for the job. [4]</a:t>
            </a:r>
          </a:p>
          <a:p>
            <a:r>
              <a:rPr lang="en-AU" dirty="0"/>
              <a:t>Employees and customers are more loyal to organisations that demonstrate and value diversity and inclusion. [1]</a:t>
            </a:r>
          </a:p>
          <a:p>
            <a:pPr marL="0" indent="0">
              <a:buNone/>
            </a:pPr>
            <a:r>
              <a:rPr lang="en-AU" sz="1600" dirty="0"/>
              <a:t>[1] </a:t>
            </a:r>
            <a:r>
              <a:rPr lang="en-AU" sz="1600" i="1" dirty="0"/>
              <a:t>Australian Network on Disability ‘Disability is Diverse’ infographic: </a:t>
            </a:r>
            <a:r>
              <a:rPr lang="en-AU" sz="1600" i="1" dirty="0">
                <a:hlinkClick r:id="rId2"/>
              </a:rPr>
              <a:t>www.and.org.au/pages/resources-publi-infographic-about-disability-974.html</a:t>
            </a:r>
            <a:endParaRPr lang="en-AU" sz="1600" i="1" dirty="0"/>
          </a:p>
          <a:p>
            <a:pPr marL="0" indent="0">
              <a:buNone/>
            </a:pPr>
            <a:r>
              <a:rPr lang="en-AU" sz="1600" i="1" dirty="0"/>
              <a:t>[2] AND’s Disability Statistics: </a:t>
            </a:r>
            <a:r>
              <a:rPr lang="en-AU" sz="1600" i="1" dirty="0">
                <a:hlinkClick r:id="rId3"/>
              </a:rPr>
              <a:t>www.and.org.au/pages/disability-statistics.html</a:t>
            </a:r>
            <a:endParaRPr lang="en-AU" sz="1600" i="1" dirty="0"/>
          </a:p>
          <a:p>
            <a:pPr marL="0" indent="0">
              <a:buNone/>
            </a:pPr>
            <a:r>
              <a:rPr lang="en-AU" sz="1600" i="1" dirty="0"/>
              <a:t>[3] </a:t>
            </a:r>
            <a:r>
              <a:rPr lang="en-AU" sz="1600" dirty="0">
                <a:hlinkClick r:id="rId4"/>
              </a:rPr>
              <a:t>www.and.org.au/pages/business-benefits-of-hiring-people-with-a-disability.html</a:t>
            </a:r>
            <a:endParaRPr lang="en-AU" sz="1600" i="1" dirty="0"/>
          </a:p>
          <a:p>
            <a:pPr marL="0" indent="0">
              <a:buNone/>
            </a:pPr>
            <a:endParaRPr lang="en-AU" sz="1600" i="1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75DFA8-BF57-B74E-BE7E-4B1B70D2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112C4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Disability and employment</a:t>
            </a:r>
            <a:endParaRPr lang="en-US" sz="4800" dirty="0">
              <a:solidFill>
                <a:srgbClr val="112C4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Content Placeholder 18">
            <a:extLst>
              <a:ext uri="{FF2B5EF4-FFF2-40B4-BE49-F238E27FC236}">
                <a16:creationId xmlns:a16="http://schemas.microsoft.com/office/drawing/2014/main" id="{F2561358-D103-4474-92A0-3AEA155639B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3879"/>
          <a:stretch/>
        </p:blipFill>
        <p:spPr>
          <a:xfrm>
            <a:off x="0" y="5958348"/>
            <a:ext cx="12192002" cy="89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050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5DFA8-BF57-B74E-BE7E-4B1B70D2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112C4E"/>
                </a:solidFill>
                <a:latin typeface="Calibri"/>
                <a:cs typeface="Calibri"/>
              </a:rPr>
              <a:t>Key Sources</a:t>
            </a:r>
            <a:endParaRPr lang="en-US" sz="4800" b="1" dirty="0">
              <a:solidFill>
                <a:srgbClr val="112C4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Content Placeholder 18">
            <a:extLst>
              <a:ext uri="{FF2B5EF4-FFF2-40B4-BE49-F238E27FC236}">
                <a16:creationId xmlns:a16="http://schemas.microsoft.com/office/drawing/2014/main" id="{F2561358-D103-4474-92A0-3AEA155639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79"/>
          <a:stretch/>
        </p:blipFill>
        <p:spPr>
          <a:xfrm>
            <a:off x="0" y="5958348"/>
            <a:ext cx="12192002" cy="899652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939E278-8389-4B18-BFAB-3AFD1A46D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sz="1500" b="1" dirty="0"/>
              <a:t>Australian Bureau of Statistics</a:t>
            </a:r>
          </a:p>
          <a:p>
            <a:pPr marL="0" indent="0">
              <a:buNone/>
            </a:pPr>
            <a:r>
              <a:rPr lang="en-AU" sz="1500" dirty="0">
                <a:hlinkClick r:id="rId3"/>
              </a:rPr>
              <a:t>www.abs.gov.au/ausstats/abs@.nsf/Lookup/2900.0main+features100922016</a:t>
            </a:r>
            <a:endParaRPr lang="en-AU" sz="1500" dirty="0"/>
          </a:p>
          <a:p>
            <a:pPr marL="0" indent="0">
              <a:buNone/>
            </a:pPr>
            <a:r>
              <a:rPr lang="en-AU" sz="1500" dirty="0">
                <a:hlinkClick r:id="rId4"/>
              </a:rPr>
              <a:t>www.abs.gov.au/AUSSTATS/abs@.nsf/Latestproducts/4430.0Main%20Features452015?opendocument&amp;tabname=Summary&amp;prodno=4430.0&amp;issue=2015&amp;num=&amp;view=</a:t>
            </a:r>
          </a:p>
          <a:p>
            <a:pPr marL="0" indent="0">
              <a:buNone/>
            </a:pPr>
            <a:r>
              <a:rPr lang="en-NZ" sz="1500" dirty="0">
                <a:hlinkClick r:id="rId5"/>
              </a:rPr>
              <a:t>www.abs.gov.au/Ausstats/Abs@.Nsf/7d12b0f6763c78caca257061001cc588/c258c88a7aa5a87eca2568a9001393e8!OpenDocument</a:t>
            </a:r>
            <a:endParaRPr lang="en-NZ" sz="1500" dirty="0"/>
          </a:p>
          <a:p>
            <a:pPr marL="0" indent="0">
              <a:buNone/>
            </a:pPr>
            <a:r>
              <a:rPr lang="en-NZ" sz="1500" dirty="0">
                <a:hlinkClick r:id="rId6"/>
              </a:rPr>
              <a:t>www.abs.gov.au/ausstats/abs@.nsf/mf/4430.0</a:t>
            </a:r>
            <a:endParaRPr lang="en-NZ" sz="1500" dirty="0"/>
          </a:p>
          <a:p>
            <a:pPr marL="0" indent="0">
              <a:buNone/>
            </a:pPr>
            <a:r>
              <a:rPr lang="en-AU" sz="1500" dirty="0">
                <a:hlinkClick r:id="rId7"/>
              </a:rPr>
              <a:t>www.abs.gov.au/websitedbs/D3310114.nsf/Home/Survey+Participant+Information+-+Survey+of+Disability+Ageing+and+Carers</a:t>
            </a:r>
            <a:endParaRPr lang="en-AU" sz="1500" dirty="0"/>
          </a:p>
          <a:p>
            <a:pPr marL="0" indent="0">
              <a:buNone/>
            </a:pPr>
            <a:r>
              <a:rPr lang="en-AU" sz="1500" b="1" dirty="0"/>
              <a:t>Australian Network on Disability </a:t>
            </a:r>
          </a:p>
          <a:p>
            <a:pPr marL="0" indent="0">
              <a:buNone/>
            </a:pPr>
            <a:r>
              <a:rPr lang="en-AU" sz="1500" dirty="0">
                <a:hlinkClick r:id="rId8"/>
              </a:rPr>
              <a:t>www.and.org.au/pages/what-is-a-disability.html</a:t>
            </a:r>
            <a:endParaRPr lang="en-AU" sz="1500" dirty="0"/>
          </a:p>
          <a:p>
            <a:pPr marL="0" indent="0">
              <a:buNone/>
            </a:pPr>
            <a:r>
              <a:rPr lang="en-NZ" sz="1500" dirty="0">
                <a:hlinkClick r:id="rId9"/>
              </a:rPr>
              <a:t>www.and.org.au/pages/disability-statistics.html</a:t>
            </a:r>
            <a:endParaRPr lang="en-NZ" sz="1500" dirty="0"/>
          </a:p>
          <a:p>
            <a:pPr marL="0" indent="0">
              <a:buNone/>
            </a:pPr>
            <a:r>
              <a:rPr lang="en-AU" sz="1500" dirty="0">
                <a:hlinkClick r:id="rId10"/>
              </a:rPr>
              <a:t>www.and.org.au/data/Disability_Confidence_Survey/Disability_Confidence_Survey_Report_2017_FINAL.pdf</a:t>
            </a:r>
            <a:endParaRPr lang="en-AU" sz="1500" dirty="0"/>
          </a:p>
          <a:p>
            <a:pPr marL="0" indent="0">
              <a:buNone/>
            </a:pPr>
            <a:r>
              <a:rPr lang="en-AU" sz="1500" b="1" dirty="0"/>
              <a:t>Better Health</a:t>
            </a:r>
          </a:p>
          <a:p>
            <a:pPr marL="0" indent="0">
              <a:buNone/>
            </a:pPr>
            <a:r>
              <a:rPr lang="en-AU" sz="1500" dirty="0">
                <a:hlinkClick r:id="rId11"/>
              </a:rPr>
              <a:t>www.betterhealth.vic.gov.au/health/ServicesAndSupport/mental-illness-statistics?viewAsPdf=true</a:t>
            </a:r>
            <a:endParaRPr lang="en-AU" sz="1500" dirty="0"/>
          </a:p>
          <a:p>
            <a:pPr marL="0" indent="0">
              <a:buNone/>
            </a:pPr>
            <a:r>
              <a:rPr lang="en-AU" sz="1500" b="1" dirty="0"/>
              <a:t>Beyond Blue</a:t>
            </a:r>
          </a:p>
          <a:p>
            <a:pPr marL="0" indent="0">
              <a:buNone/>
            </a:pPr>
            <a:r>
              <a:rPr lang="en-AU" sz="1500" dirty="0">
                <a:hlinkClick r:id="rId12"/>
              </a:rPr>
              <a:t>www.beyondblue.org.au/the-facts</a:t>
            </a:r>
            <a:endParaRPr lang="en-AU" sz="1500" dirty="0"/>
          </a:p>
          <a:p>
            <a:pPr marL="0" indent="0">
              <a:buNone/>
            </a:pPr>
            <a:endParaRPr lang="en-AU" sz="1200" dirty="0"/>
          </a:p>
          <a:p>
            <a:pPr marL="342900" indent="-342900">
              <a:buAutoNum type="arabicPeriod"/>
            </a:pPr>
            <a:endParaRPr lang="en-NZ" sz="1200" dirty="0"/>
          </a:p>
          <a:p>
            <a:pPr marL="0" indent="0">
              <a:buNone/>
            </a:pPr>
            <a:endParaRPr lang="en-AU" sz="1200" dirty="0"/>
          </a:p>
          <a:p>
            <a:pPr marL="0" indent="0">
              <a:buNone/>
            </a:pPr>
            <a:endParaRPr lang="en-AU" sz="1200" dirty="0"/>
          </a:p>
          <a:p>
            <a:pPr lvl="1"/>
            <a:endParaRPr lang="en-AU" dirty="0"/>
          </a:p>
          <a:p>
            <a:pPr lvl="1"/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18275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5DFA8-BF57-B74E-BE7E-4B1B70D2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112C4E"/>
                </a:solidFill>
                <a:latin typeface="Calibri"/>
                <a:cs typeface="Calibri"/>
              </a:rPr>
              <a:t>Key Sources</a:t>
            </a:r>
            <a:endParaRPr lang="en-US" sz="4800" b="1" dirty="0">
              <a:solidFill>
                <a:srgbClr val="112C4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Content Placeholder 18">
            <a:extLst>
              <a:ext uri="{FF2B5EF4-FFF2-40B4-BE49-F238E27FC236}">
                <a16:creationId xmlns:a16="http://schemas.microsoft.com/office/drawing/2014/main" id="{F2561358-D103-4474-92A0-3AEA155639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79"/>
          <a:stretch/>
        </p:blipFill>
        <p:spPr>
          <a:xfrm>
            <a:off x="0" y="5958348"/>
            <a:ext cx="12192002" cy="899652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939E278-8389-4B18-BFAB-3AFD1A46D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1500" b="1" dirty="0"/>
              <a:t>Australian Human Rights Commission</a:t>
            </a:r>
          </a:p>
          <a:p>
            <a:pPr marL="0" indent="0">
              <a:buNone/>
            </a:pPr>
            <a:r>
              <a:rPr lang="en-NZ" sz="1500" dirty="0">
                <a:hlinkClick r:id="rId3"/>
              </a:rPr>
              <a:t>www.humanrights.gov.au/news/stories/disability-discrimination-top-commission-complaints-data</a:t>
            </a:r>
            <a:endParaRPr lang="en-NZ" sz="1500" dirty="0"/>
          </a:p>
          <a:p>
            <a:pPr marL="0" indent="0">
              <a:buNone/>
            </a:pPr>
            <a:r>
              <a:rPr lang="en-NZ" sz="1500" b="1" dirty="0"/>
              <a:t>First Peoples Disability Network Australia</a:t>
            </a:r>
          </a:p>
          <a:p>
            <a:pPr marL="0" indent="0">
              <a:buNone/>
            </a:pPr>
            <a:r>
              <a:rPr lang="en-AU" sz="1500" dirty="0">
                <a:hlinkClick r:id="rId4"/>
              </a:rPr>
              <a:t>https://fpdn.org.au/</a:t>
            </a:r>
            <a:endParaRPr lang="en-AU" sz="1500" dirty="0"/>
          </a:p>
          <a:p>
            <a:pPr marL="0" indent="0">
              <a:spcBef>
                <a:spcPts val="600"/>
              </a:spcBef>
              <a:buNone/>
            </a:pPr>
            <a:r>
              <a:rPr lang="en-AU" sz="1500" b="1" dirty="0"/>
              <a:t>Settlement Services International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AU" sz="1500" dirty="0">
                <a:hlinkClick r:id="rId5"/>
              </a:rPr>
              <a:t>www.ssi.org.au/images/stories/documents/publications/Still_outside_the_tent_Accessible.pdf</a:t>
            </a:r>
            <a:endParaRPr lang="en-AU" sz="1500" dirty="0"/>
          </a:p>
          <a:p>
            <a:pPr marL="0" indent="0">
              <a:spcBef>
                <a:spcPts val="600"/>
              </a:spcBef>
              <a:buNone/>
            </a:pPr>
            <a:r>
              <a:rPr lang="en-AU" sz="1500" b="1" dirty="0"/>
              <a:t>Rainbow Health Victoria (formerly Gay and Lesbian Health Victoria)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AU" sz="1500" dirty="0">
                <a:hlinkClick r:id="rId6"/>
              </a:rPr>
              <a:t>www.glhv.org.au/sites/default/files/2018-07/GAFLA%20Report%20Final%20Version.pdf</a:t>
            </a:r>
            <a:endParaRPr lang="en-AU" sz="1500" dirty="0"/>
          </a:p>
          <a:p>
            <a:pPr marL="0" indent="0">
              <a:buNone/>
            </a:pPr>
            <a:r>
              <a:rPr lang="en-NZ" sz="1500" b="1" dirty="0"/>
              <a:t>“Taking that Extra Step”, Inclusion </a:t>
            </a:r>
            <a:r>
              <a:rPr lang="en-NZ" sz="1500" b="1" dirty="0" err="1"/>
              <a:t>Designlab</a:t>
            </a:r>
            <a:r>
              <a:rPr lang="en-NZ" sz="1500" b="1" dirty="0"/>
              <a:t> &amp; </a:t>
            </a:r>
            <a:r>
              <a:rPr lang="en-NZ" sz="1500" b="1" dirty="0" err="1"/>
              <a:t>Bayside</a:t>
            </a:r>
            <a:r>
              <a:rPr lang="en-NZ" sz="1500" b="1" dirty="0"/>
              <a:t> Glen </a:t>
            </a:r>
            <a:r>
              <a:rPr lang="en-NZ" sz="1500" b="1" dirty="0" err="1"/>
              <a:t>Eira</a:t>
            </a:r>
            <a:r>
              <a:rPr lang="en-NZ" sz="1500" b="1" dirty="0"/>
              <a:t> Kingston Local Learning &amp; Employment Network (BGKLLEN) </a:t>
            </a:r>
          </a:p>
          <a:p>
            <a:pPr marL="0" indent="0">
              <a:buNone/>
            </a:pPr>
            <a:r>
              <a:rPr lang="en-AU" sz="1500" dirty="0">
                <a:hlinkClick r:id="rId7"/>
              </a:rPr>
              <a:t>www.bgkllen.org.au/wp-content/uploads/2017/12/taking-that-extra-step-web-version.pdf</a:t>
            </a:r>
            <a:endParaRPr lang="en-AU" sz="1500" dirty="0"/>
          </a:p>
          <a:p>
            <a:pPr marL="0" indent="0">
              <a:buNone/>
            </a:pPr>
            <a:r>
              <a:rPr lang="en-AU" sz="1500" b="1" dirty="0"/>
              <a:t>Volunteering Victoria and Volunteering Australia</a:t>
            </a:r>
          </a:p>
          <a:p>
            <a:pPr marL="0" indent="0">
              <a:buNone/>
            </a:pPr>
            <a:r>
              <a:rPr lang="en-AU" sz="1500" dirty="0">
                <a:hlinkClick r:id="rId8"/>
              </a:rPr>
              <a:t>http://volunteeringvictoria.org.au/wp-content/uploads/2016/08/Facts-Stats-10-Jan-2018.pdf</a:t>
            </a:r>
            <a:endParaRPr lang="en-AU" sz="1500" dirty="0"/>
          </a:p>
          <a:p>
            <a:pPr marL="0" indent="0">
              <a:buNone/>
            </a:pPr>
            <a:r>
              <a:rPr lang="en-AU" sz="1500" dirty="0">
                <a:hlinkClick r:id="rId9"/>
              </a:rPr>
              <a:t>www.volunteeringaustralia.org/wp-content/uploads/Media-Backgrounder-Volunteering-and-Happiness-The-Facts-FINAL1.pdf</a:t>
            </a:r>
            <a:endParaRPr lang="en-AU" sz="1500" dirty="0"/>
          </a:p>
          <a:p>
            <a:endParaRPr lang="en-AU" dirty="0"/>
          </a:p>
          <a:p>
            <a:endParaRPr lang="en-AU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496222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5DFA8-BF57-B74E-BE7E-4B1B70D2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112C4E"/>
                </a:solidFill>
                <a:latin typeface="Calibri"/>
                <a:cs typeface="Calibri"/>
              </a:rPr>
              <a:t>Literature Sources</a:t>
            </a:r>
            <a:endParaRPr lang="en-US" sz="4800" b="1" dirty="0">
              <a:solidFill>
                <a:srgbClr val="112C4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Content Placeholder 18">
            <a:extLst>
              <a:ext uri="{FF2B5EF4-FFF2-40B4-BE49-F238E27FC236}">
                <a16:creationId xmlns:a16="http://schemas.microsoft.com/office/drawing/2014/main" id="{F2561358-D103-4474-92A0-3AEA155639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879"/>
          <a:stretch/>
        </p:blipFill>
        <p:spPr>
          <a:xfrm>
            <a:off x="0" y="5958348"/>
            <a:ext cx="12192002" cy="89965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D7BD749-5E4D-4556-8ACD-C8677ABB9B8C}"/>
              </a:ext>
            </a:extLst>
          </p:cNvPr>
          <p:cNvSpPr/>
          <p:nvPr/>
        </p:nvSpPr>
        <p:spPr>
          <a:xfrm>
            <a:off x="930442" y="1824335"/>
            <a:ext cx="1025190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err="1"/>
              <a:t>Balandin</a:t>
            </a:r>
            <a:r>
              <a:rPr lang="en-AU" dirty="0"/>
              <a:t>, S., et al., </a:t>
            </a:r>
            <a:r>
              <a:rPr lang="en-AU" i="1" dirty="0"/>
              <a:t>Older disabled workers’ perceptions of volunteering. </a:t>
            </a:r>
            <a:r>
              <a:rPr lang="en-AU" dirty="0"/>
              <a:t>Disability &amp; Society, 2006. </a:t>
            </a:r>
            <a:r>
              <a:rPr lang="en-AU" b="1" dirty="0"/>
              <a:t>21</a:t>
            </a:r>
            <a:r>
              <a:rPr lang="en-AU" dirty="0"/>
              <a:t>(7): p. 677-692.</a:t>
            </a:r>
          </a:p>
          <a:p>
            <a:endParaRPr lang="en-AU" dirty="0"/>
          </a:p>
          <a:p>
            <a:r>
              <a:rPr lang="en-AU" dirty="0" err="1"/>
              <a:t>Carone</a:t>
            </a:r>
            <a:r>
              <a:rPr lang="en-AU" dirty="0"/>
              <a:t>, S.A., E.J. </a:t>
            </a:r>
            <a:r>
              <a:rPr lang="en-AU" dirty="0" err="1"/>
              <a:t>Burker</a:t>
            </a:r>
            <a:r>
              <a:rPr lang="en-AU" dirty="0"/>
              <a:t>, and M. Gardner, </a:t>
            </a:r>
            <a:r>
              <a:rPr lang="en-AU" i="1" dirty="0" err="1"/>
              <a:t>Vocteer</a:t>
            </a:r>
            <a:r>
              <a:rPr lang="en-AU" i="1" dirty="0"/>
              <a:t>: A collaborative volunteer program for persons with severe psychiatric disability. </a:t>
            </a:r>
            <a:r>
              <a:rPr lang="en-AU" dirty="0"/>
              <a:t>Psychiatric Rehabilitation Journal, 2007. </a:t>
            </a:r>
            <a:r>
              <a:rPr lang="en-AU" b="1" dirty="0"/>
              <a:t>31</a:t>
            </a:r>
            <a:r>
              <a:rPr lang="en-AU" dirty="0"/>
              <a:t>(2): p. 149-151.</a:t>
            </a:r>
          </a:p>
          <a:p>
            <a:endParaRPr lang="en-AU" dirty="0"/>
          </a:p>
          <a:p>
            <a:r>
              <a:rPr lang="en-AU" dirty="0"/>
              <a:t>Hall, E. and R. Wilton, </a:t>
            </a:r>
            <a:r>
              <a:rPr lang="en-AU" i="1" dirty="0"/>
              <a:t>Alternative spaces of ‘work’ and inclusion for disabled people. </a:t>
            </a:r>
            <a:r>
              <a:rPr lang="en-AU" dirty="0"/>
              <a:t>Disability &amp; Society, 2011. </a:t>
            </a:r>
            <a:r>
              <a:rPr lang="en-AU" b="1" dirty="0"/>
              <a:t>26</a:t>
            </a:r>
            <a:r>
              <a:rPr lang="en-AU" dirty="0"/>
              <a:t>(7): p. 867-880.</a:t>
            </a:r>
          </a:p>
          <a:p>
            <a:endParaRPr lang="en-AU" dirty="0"/>
          </a:p>
          <a:p>
            <a:r>
              <a:rPr lang="en-AU" dirty="0"/>
              <a:t>Lindsay, S., </a:t>
            </a:r>
            <a:r>
              <a:rPr lang="en-AU" i="1" dirty="0"/>
              <a:t>A scoping review of the experiences, benefits, and challenges involved in volunteer work among youth and young adults with a disability. </a:t>
            </a:r>
            <a:r>
              <a:rPr lang="en-AU" dirty="0"/>
              <a:t>Disability &amp; </a:t>
            </a:r>
            <a:r>
              <a:rPr lang="fr-FR" dirty="0" err="1"/>
              <a:t>Rehabilitation</a:t>
            </a:r>
            <a:r>
              <a:rPr lang="fr-FR" dirty="0"/>
              <a:t>, 2016. </a:t>
            </a:r>
            <a:r>
              <a:rPr lang="fr-FR" b="1" dirty="0"/>
              <a:t>38</a:t>
            </a:r>
            <a:r>
              <a:rPr lang="fr-FR" dirty="0"/>
              <a:t>(16): p. 1533-1546.</a:t>
            </a:r>
            <a:endParaRPr lang="en-AU" dirty="0"/>
          </a:p>
          <a:p>
            <a:endParaRPr lang="en-AU" dirty="0"/>
          </a:p>
          <a:p>
            <a:r>
              <a:rPr lang="en-AU" dirty="0"/>
              <a:t>Ouellet, M.-C., C.M. Morin, and A. Lavoie, </a:t>
            </a:r>
            <a:r>
              <a:rPr lang="en-AU" i="1" dirty="0"/>
              <a:t>Volunteer Work and psychological health following traumatic brain injury. </a:t>
            </a:r>
            <a:r>
              <a:rPr lang="en-AU" dirty="0"/>
              <a:t>The Journal of Head Trauma Rehabilitation, 2009. </a:t>
            </a:r>
            <a:r>
              <a:rPr lang="en-AU" b="1" dirty="0"/>
              <a:t>24</a:t>
            </a:r>
            <a:r>
              <a:rPr lang="en-AU" dirty="0"/>
              <a:t>(4): p. 262-271.</a:t>
            </a:r>
          </a:p>
          <a:p>
            <a:endParaRPr lang="en-AU" dirty="0"/>
          </a:p>
          <a:p>
            <a:r>
              <a:rPr lang="en-AU" dirty="0" err="1"/>
              <a:t>Mjelde-Mossey</a:t>
            </a:r>
            <a:r>
              <a:rPr lang="en-AU" dirty="0"/>
              <a:t>, L., </a:t>
            </a:r>
            <a:r>
              <a:rPr lang="en-AU" i="1" dirty="0"/>
              <a:t>Involving people with </a:t>
            </a:r>
            <a:r>
              <a:rPr lang="en-AU" i="1" dirty="0" err="1"/>
              <a:t>disabilites</a:t>
            </a:r>
            <a:r>
              <a:rPr lang="en-AU" i="1" dirty="0"/>
              <a:t> in volunteer roles. </a:t>
            </a:r>
            <a:r>
              <a:rPr lang="en-AU" dirty="0"/>
              <a:t>Journal of Social</a:t>
            </a:r>
          </a:p>
          <a:p>
            <a:r>
              <a:rPr lang="en-AU" dirty="0"/>
              <a:t>Work in Disability &amp; Rehabilitation, 2006. </a:t>
            </a:r>
            <a:r>
              <a:rPr lang="en-AU" b="1" dirty="0"/>
              <a:t>5</a:t>
            </a:r>
            <a:r>
              <a:rPr lang="en-AU" dirty="0"/>
              <a:t>(2): p. 19-30.</a:t>
            </a:r>
          </a:p>
        </p:txBody>
      </p:sp>
    </p:spTree>
    <p:extLst>
      <p:ext uri="{BB962C8B-B14F-4D97-AF65-F5344CB8AC3E}">
        <p14:creationId xmlns:p14="http://schemas.microsoft.com/office/powerpoint/2010/main" val="1539805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5DFA8-BF57-B74E-BE7E-4B1B70D2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112C4E"/>
                </a:solidFill>
                <a:latin typeface="Calibri"/>
                <a:cs typeface="Calibri"/>
              </a:rPr>
              <a:t>Literature Sources</a:t>
            </a:r>
            <a:endParaRPr lang="en-US" sz="4800" b="1" dirty="0">
              <a:solidFill>
                <a:srgbClr val="112C4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Content Placeholder 18">
            <a:extLst>
              <a:ext uri="{FF2B5EF4-FFF2-40B4-BE49-F238E27FC236}">
                <a16:creationId xmlns:a16="http://schemas.microsoft.com/office/drawing/2014/main" id="{F2561358-D103-4474-92A0-3AEA155639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879"/>
          <a:stretch/>
        </p:blipFill>
        <p:spPr>
          <a:xfrm>
            <a:off x="0" y="5958348"/>
            <a:ext cx="12192002" cy="89965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D7BD749-5E4D-4556-8ACD-C8677ABB9B8C}"/>
              </a:ext>
            </a:extLst>
          </p:cNvPr>
          <p:cNvSpPr/>
          <p:nvPr/>
        </p:nvSpPr>
        <p:spPr>
          <a:xfrm>
            <a:off x="930442" y="1824335"/>
            <a:ext cx="10099507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err="1"/>
              <a:t>Rak</a:t>
            </a:r>
            <a:r>
              <a:rPr lang="en-AU" dirty="0"/>
              <a:t>, E.C. and L. Spencer, </a:t>
            </a:r>
            <a:r>
              <a:rPr lang="en-AU" i="1" dirty="0"/>
              <a:t>Community Participation of persons with disabilities: volunteering, </a:t>
            </a:r>
            <a:r>
              <a:rPr lang="en-AU" i="1" dirty="0" err="1"/>
              <a:t>dontations</a:t>
            </a:r>
            <a:r>
              <a:rPr lang="en-AU" i="1" dirty="0"/>
              <a:t> and involvement in groups and organisations. </a:t>
            </a:r>
            <a:r>
              <a:rPr lang="en-AU" dirty="0"/>
              <a:t>Disability &amp; </a:t>
            </a:r>
            <a:r>
              <a:rPr lang="fr-FR" dirty="0" err="1"/>
              <a:t>Rehabilitation</a:t>
            </a:r>
            <a:r>
              <a:rPr lang="fr-FR" dirty="0"/>
              <a:t>, 2015. </a:t>
            </a:r>
            <a:r>
              <a:rPr lang="fr-FR" b="1" dirty="0"/>
              <a:t>38</a:t>
            </a:r>
            <a:r>
              <a:rPr lang="fr-FR" dirty="0"/>
              <a:t>(17): p. 1705-1715.</a:t>
            </a:r>
            <a:endParaRPr lang="en-AU" sz="1400" dirty="0"/>
          </a:p>
          <a:p>
            <a:endParaRPr lang="en-AU" sz="1400" dirty="0"/>
          </a:p>
          <a:p>
            <a:r>
              <a:rPr lang="en-AU" dirty="0" err="1"/>
              <a:t>Ruhindwa</a:t>
            </a:r>
            <a:r>
              <a:rPr lang="en-AU" dirty="0"/>
              <a:t>, A., Randall, C., </a:t>
            </a:r>
            <a:r>
              <a:rPr lang="en-AU" dirty="0" err="1"/>
              <a:t>Cartmel</a:t>
            </a:r>
            <a:r>
              <a:rPr lang="en-AU" dirty="0"/>
              <a:t>, J., </a:t>
            </a:r>
            <a:r>
              <a:rPr lang="en-AU" i="1" dirty="0"/>
              <a:t>Exploring the challenges experienced by people with disabilities in the employment sector in Australia: Advocating for inclusive practice- a literature review. </a:t>
            </a:r>
            <a:r>
              <a:rPr lang="en-AU" dirty="0"/>
              <a:t>Journal of Social Inclusion, 2016. </a:t>
            </a:r>
            <a:r>
              <a:rPr lang="en-AU" b="1" dirty="0"/>
              <a:t>7</a:t>
            </a:r>
            <a:r>
              <a:rPr lang="en-AU" dirty="0"/>
              <a:t>(1): p. 4-19.</a:t>
            </a:r>
            <a:endParaRPr lang="en-AU" sz="1400" dirty="0"/>
          </a:p>
          <a:p>
            <a:r>
              <a:rPr lang="en-AU" sz="1400" dirty="0"/>
              <a:t> </a:t>
            </a:r>
          </a:p>
          <a:p>
            <a:r>
              <a:rPr lang="en-AU" dirty="0"/>
              <a:t>Shandra, C.L., </a:t>
            </a:r>
            <a:r>
              <a:rPr lang="en-AU" i="1" dirty="0"/>
              <a:t>Disability &amp; Social </a:t>
            </a:r>
            <a:r>
              <a:rPr lang="en-AU" i="1" dirty="0" err="1"/>
              <a:t>Particiaption</a:t>
            </a:r>
            <a:r>
              <a:rPr lang="en-AU" i="1" dirty="0"/>
              <a:t>: The case of formal and informal volunteering. </a:t>
            </a:r>
            <a:r>
              <a:rPr lang="en-AU" dirty="0"/>
              <a:t>Social Science Research, 2017: p. 1-19.</a:t>
            </a:r>
            <a:endParaRPr lang="en-AU" sz="1400" dirty="0"/>
          </a:p>
          <a:p>
            <a:endParaRPr lang="en-AU" sz="1400" dirty="0"/>
          </a:p>
          <a:p>
            <a:r>
              <a:rPr lang="en-AU" dirty="0" err="1"/>
              <a:t>Trembath</a:t>
            </a:r>
            <a:r>
              <a:rPr lang="en-AU" dirty="0"/>
              <a:t>, D., et al., </a:t>
            </a:r>
            <a:r>
              <a:rPr lang="en-AU" i="1" dirty="0"/>
              <a:t>Employment and volunteering for adults with intellectual disability. </a:t>
            </a:r>
            <a:r>
              <a:rPr lang="en-AU" dirty="0"/>
              <a:t>Journal of Policy &amp; Practice in Intellectual </a:t>
            </a:r>
            <a:r>
              <a:rPr lang="en-AU" dirty="0" err="1"/>
              <a:t>Disabilites</a:t>
            </a:r>
            <a:r>
              <a:rPr lang="en-AU" dirty="0"/>
              <a:t>, 2010. </a:t>
            </a:r>
            <a:r>
              <a:rPr lang="en-AU" b="1" dirty="0"/>
              <a:t>7</a:t>
            </a:r>
            <a:r>
              <a:rPr lang="en-AU" dirty="0"/>
              <a:t>(4): p. 235-238.</a:t>
            </a:r>
            <a:endParaRPr lang="en-AU" sz="1400" dirty="0"/>
          </a:p>
          <a:p>
            <a:endParaRPr lang="en-AU" sz="1400" dirty="0"/>
          </a:p>
          <a:p>
            <a:r>
              <a:rPr lang="en-AU" dirty="0" err="1"/>
              <a:t>Wicki</a:t>
            </a:r>
            <a:r>
              <a:rPr lang="en-AU" dirty="0"/>
              <a:t>, M.T. and S. Meier, </a:t>
            </a:r>
            <a:r>
              <a:rPr lang="en-AU" i="1" dirty="0"/>
              <a:t>Supporting Volunteering activities by adults with intellectual disabilities: an explorative qualitative study. </a:t>
            </a:r>
            <a:r>
              <a:rPr lang="en-AU" dirty="0"/>
              <a:t>Journal of Policy &amp; Practice in Intellectual </a:t>
            </a:r>
            <a:r>
              <a:rPr lang="fr-FR" dirty="0" err="1"/>
              <a:t>Disabilites</a:t>
            </a:r>
            <a:r>
              <a:rPr lang="fr-FR" dirty="0"/>
              <a:t>, 2016. </a:t>
            </a:r>
            <a:r>
              <a:rPr lang="fr-FR" b="1" dirty="0"/>
              <a:t>13</a:t>
            </a:r>
            <a:r>
              <a:rPr lang="fr-FR" dirty="0"/>
              <a:t>(4): p. 320-326.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68449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8C42831A-320B-B443-9C03-BA37131D3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0176" y="5337544"/>
            <a:ext cx="2339408" cy="12632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75DFA8-BF57-B74E-BE7E-4B1B70D2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112C4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Types of disability</a:t>
            </a:r>
            <a:endParaRPr lang="en-US" sz="4800" dirty="0">
              <a:solidFill>
                <a:srgbClr val="112C4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6D4C23BA-A833-7142-9545-9A46F31AF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90952"/>
          </a:xfrm>
        </p:spPr>
        <p:txBody>
          <a:bodyPr>
            <a:normAutofit fontScale="92500" lnSpcReduction="20000"/>
          </a:bodyPr>
          <a:lstStyle/>
          <a:p>
            <a:r>
              <a:rPr lang="en-AU" dirty="0"/>
              <a:t>Physical - affects a person's mobility or dexterity</a:t>
            </a:r>
          </a:p>
          <a:p>
            <a:r>
              <a:rPr lang="en-AU" dirty="0"/>
              <a:t>Intellectual - affects a person's abilities to learn</a:t>
            </a:r>
          </a:p>
          <a:p>
            <a:r>
              <a:rPr lang="en-AU" dirty="0"/>
              <a:t>Mental Illness - affects a person's thinking processes</a:t>
            </a:r>
          </a:p>
          <a:p>
            <a:r>
              <a:rPr lang="en-AU" dirty="0"/>
              <a:t>Sensory - affects a person's ability to hear or see</a:t>
            </a:r>
          </a:p>
          <a:p>
            <a:r>
              <a:rPr lang="en-AU" dirty="0"/>
              <a:t>Neurological – affects the person’s brain and central nervous system,</a:t>
            </a:r>
          </a:p>
          <a:p>
            <a:r>
              <a:rPr lang="en-AU" dirty="0"/>
              <a:t>Learning disability</a:t>
            </a:r>
          </a:p>
          <a:p>
            <a:r>
              <a:rPr lang="en-AU" dirty="0"/>
              <a:t>Physical disfigurement or</a:t>
            </a:r>
          </a:p>
          <a:p>
            <a:r>
              <a:rPr lang="en-AU" dirty="0"/>
              <a:t>Immunological - the presence of organisms causing disease in the body.</a:t>
            </a:r>
          </a:p>
          <a:p>
            <a:endParaRPr lang="en-AU" dirty="0"/>
          </a:p>
        </p:txBody>
      </p:sp>
      <p:pic>
        <p:nvPicPr>
          <p:cNvPr id="5" name="Content Placeholder 18">
            <a:extLst>
              <a:ext uri="{FF2B5EF4-FFF2-40B4-BE49-F238E27FC236}">
                <a16:creationId xmlns:a16="http://schemas.microsoft.com/office/drawing/2014/main" id="{5DB68BD7-54DF-419C-8CD9-FC12D7B2F7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879"/>
          <a:stretch/>
        </p:blipFill>
        <p:spPr>
          <a:xfrm flipH="1">
            <a:off x="-2" y="5958348"/>
            <a:ext cx="12192002" cy="8996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FC63E8-0EC3-4926-A09A-ABBB687F67D7}"/>
              </a:ext>
            </a:extLst>
          </p:cNvPr>
          <p:cNvSpPr txBox="1"/>
          <p:nvPr/>
        </p:nvSpPr>
        <p:spPr>
          <a:xfrm>
            <a:off x="838200" y="5468049"/>
            <a:ext cx="7473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hlinkClick r:id="rId4"/>
              </a:rPr>
              <a:t>www.and.org.au/pages/what-is-a-disability.html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1739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18">
            <a:extLst>
              <a:ext uri="{FF2B5EF4-FFF2-40B4-BE49-F238E27FC236}">
                <a16:creationId xmlns:a16="http://schemas.microsoft.com/office/drawing/2014/main" id="{F2561358-D103-4474-92A0-3AEA155639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79"/>
          <a:stretch/>
        </p:blipFill>
        <p:spPr>
          <a:xfrm>
            <a:off x="-2" y="5958348"/>
            <a:ext cx="12192002" cy="899652"/>
          </a:xfrm>
          <a:prstGeom prst="rect">
            <a:avLst/>
          </a:prstGeom>
        </p:spPr>
      </p:pic>
      <p:sp>
        <p:nvSpPr>
          <p:cNvPr id="6" name="Content Placeholder 21">
            <a:extLst>
              <a:ext uri="{FF2B5EF4-FFF2-40B4-BE49-F238E27FC236}">
                <a16:creationId xmlns:a16="http://schemas.microsoft.com/office/drawing/2014/main" id="{9D8F19DB-4F13-493A-B0E5-CCDE018F2192}"/>
              </a:ext>
            </a:extLst>
          </p:cNvPr>
          <p:cNvSpPr txBox="1">
            <a:spLocks/>
          </p:cNvSpPr>
          <p:nvPr/>
        </p:nvSpPr>
        <p:spPr>
          <a:xfrm>
            <a:off x="838199" y="1690688"/>
            <a:ext cx="10515600" cy="3585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/>
              <a:t>1 in 5 people have some form of disability.</a:t>
            </a:r>
          </a:p>
          <a:p>
            <a:pPr lvl="1"/>
            <a:r>
              <a:rPr lang="en-AU" dirty="0"/>
              <a:t>There were 4.3 million Australians living with disability in 2015 (SDAC, 2015) [1]</a:t>
            </a:r>
          </a:p>
          <a:p>
            <a:r>
              <a:rPr lang="en-AU" dirty="0"/>
              <a:t>Victoria: In 2016, 9.3% (25,780) of Victorians volunteered aged 15 years and over with a profound disability and needing help, compared with 21.2% (894,611) of Victorian aged 15 years or over who did not have a profound disability. [2] *</a:t>
            </a:r>
          </a:p>
          <a:p>
            <a:r>
              <a:rPr lang="en-AU" dirty="0"/>
              <a:t>Australia: In 2016, 9.8% (106,485) of Australians volunteered aged 15 years and over with a profound disability and needing help, compared with 21% (3.5 million) of Australians aged 15 years or over who did not have a profound disability. [2] *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dirty="0"/>
              <a:t>*Note that these figures are for people with profound disability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75DFA8-BF57-B74E-BE7E-4B1B70D2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112C4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Disability and volunteering</a:t>
            </a:r>
            <a:endParaRPr lang="en-US" sz="4800" dirty="0">
              <a:solidFill>
                <a:srgbClr val="112C4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732902-A6E2-4C8D-A062-0C5CC3E077FB}"/>
              </a:ext>
            </a:extLst>
          </p:cNvPr>
          <p:cNvSpPr txBox="1"/>
          <p:nvPr/>
        </p:nvSpPr>
        <p:spPr>
          <a:xfrm>
            <a:off x="838200" y="5542849"/>
            <a:ext cx="9039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AU" sz="1200" dirty="0">
                <a:hlinkClick r:id="rId3"/>
              </a:rPr>
              <a:t>www.abs.gov.au/AUSSTATS/abs@.nsf/Latestproducts/4430.0Main%20Features452015?opendocument&amp;tabname=Summary&amp;prodno=4430.0&amp;issue=2015&amp;num=&amp;view=</a:t>
            </a:r>
          </a:p>
          <a:p>
            <a:pPr marL="342900" indent="-342900">
              <a:buAutoNum type="arabicPeriod"/>
            </a:pPr>
            <a:r>
              <a:rPr lang="en-AU" sz="1200" dirty="0">
                <a:hlinkClick r:id="rId3"/>
              </a:rPr>
              <a:t>http://volunteeringvictoria.org.au/wp-content/uploads/2016/08/Facts-Stats-10-Jan-2018.pdf</a:t>
            </a:r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3912105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8C42831A-320B-B443-9C03-BA37131D3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0176" y="5337544"/>
            <a:ext cx="2339408" cy="12632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75DFA8-BF57-B74E-BE7E-4B1B70D2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112C4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Physical and sensory disabilities</a:t>
            </a:r>
            <a:endParaRPr lang="en-US" sz="4800" dirty="0">
              <a:solidFill>
                <a:srgbClr val="112C4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6D4C23BA-A833-7142-9545-9A46F31AF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820394"/>
          </a:xfrm>
        </p:spPr>
        <p:txBody>
          <a:bodyPr>
            <a:normAutofit/>
          </a:bodyPr>
          <a:lstStyle/>
          <a:p>
            <a:r>
              <a:rPr lang="en-AU" dirty="0"/>
              <a:t>Around half of people with disability used aids or equipment to help with their disability. [1]</a:t>
            </a:r>
          </a:p>
          <a:p>
            <a:r>
              <a:rPr lang="en-AU" dirty="0"/>
              <a:t>Only 4.4% of people with disability in Australia use a wheelchair. [2]</a:t>
            </a:r>
          </a:p>
          <a:p>
            <a:r>
              <a:rPr lang="en-AU" dirty="0"/>
              <a:t>14.9% of people with disability use mobility aids. [2]</a:t>
            </a:r>
          </a:p>
          <a:p>
            <a:r>
              <a:rPr lang="en-AU" dirty="0"/>
              <a:t>It is estimated that 357,000 Australians are blind or have low vision [2]</a:t>
            </a:r>
          </a:p>
          <a:p>
            <a:r>
              <a:rPr lang="en-AU" dirty="0"/>
              <a:t>1 in 6 Australians are affected by hearing loss. [3]</a:t>
            </a:r>
          </a:p>
        </p:txBody>
      </p:sp>
      <p:pic>
        <p:nvPicPr>
          <p:cNvPr id="7" name="Content Placeholder 18">
            <a:extLst>
              <a:ext uri="{FF2B5EF4-FFF2-40B4-BE49-F238E27FC236}">
                <a16:creationId xmlns:a16="http://schemas.microsoft.com/office/drawing/2014/main" id="{83C47804-D13D-43F1-8EA9-BA290230811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879"/>
          <a:stretch/>
        </p:blipFill>
        <p:spPr>
          <a:xfrm>
            <a:off x="-2" y="5958348"/>
            <a:ext cx="12192002" cy="89965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BD3800C-EC84-4E48-95FA-B01DC4C49895}"/>
              </a:ext>
            </a:extLst>
          </p:cNvPr>
          <p:cNvSpPr txBox="1"/>
          <p:nvPr/>
        </p:nvSpPr>
        <p:spPr>
          <a:xfrm>
            <a:off x="943428" y="5249651"/>
            <a:ext cx="1041037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AU" sz="1100" dirty="0">
                <a:hlinkClick r:id="rId4"/>
              </a:rPr>
              <a:t>www.abs.gov.au/ausstats/abs@.nsf/Latestproducts/4430.0Main%20Features952015?opendocument&amp;tabname=Summary&amp;prodno=4430.0&amp;issue=2015&amp;num=&amp;view=</a:t>
            </a:r>
          </a:p>
          <a:p>
            <a:pPr marL="342900" indent="-342900">
              <a:buAutoNum type="arabicPeriod"/>
            </a:pPr>
            <a:r>
              <a:rPr lang="en-AU" sz="1100" dirty="0">
                <a:hlinkClick r:id="rId4"/>
              </a:rPr>
              <a:t>www.and.org.au/pages/disability-statistics.html</a:t>
            </a:r>
            <a:r>
              <a:rPr lang="en-AU" sz="1100" dirty="0"/>
              <a:t> (Data based on Survey of Disability, Ageing and Carers 2015.)</a:t>
            </a:r>
          </a:p>
          <a:p>
            <a:pPr marL="342900" indent="-342900">
              <a:buAutoNum type="arabicPeriod"/>
            </a:pPr>
            <a:r>
              <a:rPr lang="en-AU" sz="1100" dirty="0"/>
              <a:t>www.and.org.au/pages/disability-statistics.html</a:t>
            </a:r>
          </a:p>
        </p:txBody>
      </p:sp>
    </p:spTree>
    <p:extLst>
      <p:ext uri="{BB962C8B-B14F-4D97-AF65-F5344CB8AC3E}">
        <p14:creationId xmlns:p14="http://schemas.microsoft.com/office/powerpoint/2010/main" val="1235472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8C42831A-320B-B443-9C03-BA37131D3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0176" y="5337544"/>
            <a:ext cx="2339408" cy="12632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75DFA8-BF57-B74E-BE7E-4B1B70D2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112C4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Mental illness</a:t>
            </a:r>
            <a:endParaRPr lang="en-US" sz="4800" dirty="0">
              <a:solidFill>
                <a:srgbClr val="112C4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6D4C23BA-A833-7142-9545-9A46F31AF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50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AU" dirty="0"/>
              <a:t>Depression and anxiety disorders are the most common mental illness.[1]</a:t>
            </a:r>
          </a:p>
          <a:p>
            <a:r>
              <a:rPr lang="en-AU" dirty="0"/>
              <a:t>45% of Australians aged 16–85 years, experience a mental health condition during their lifetime. [1]</a:t>
            </a:r>
          </a:p>
          <a:p>
            <a:pPr lvl="1"/>
            <a:r>
              <a:rPr lang="en-AU" dirty="0"/>
              <a:t>1 million Australians live with depression and 2 million Australians live with anxiety. [2]</a:t>
            </a:r>
          </a:p>
          <a:p>
            <a:pPr lvl="1"/>
            <a:r>
              <a:rPr lang="en-AU" dirty="0"/>
              <a:t>Around 1 in 5 people with disability said their main long term health condition was a mental or behavioural disorder [3]</a:t>
            </a:r>
          </a:p>
          <a:p>
            <a:pPr lvl="1"/>
            <a:r>
              <a:rPr lang="en-AU" dirty="0"/>
              <a:t>Three per cent will be seriously affected. [1]</a:t>
            </a:r>
          </a:p>
          <a:p>
            <a:r>
              <a:rPr lang="en-AU" dirty="0"/>
              <a:t>With treatment and support the majority of people with mental illness will recover. [1]</a:t>
            </a:r>
          </a:p>
          <a:p>
            <a:pPr lvl="1"/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DB278E-E076-47B0-BF4D-231211F04A14}"/>
              </a:ext>
            </a:extLst>
          </p:cNvPr>
          <p:cNvSpPr txBox="1"/>
          <p:nvPr/>
        </p:nvSpPr>
        <p:spPr>
          <a:xfrm>
            <a:off x="838200" y="5529729"/>
            <a:ext cx="1029788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[1] </a:t>
            </a:r>
            <a:r>
              <a:rPr lang="en-AU" sz="1400" dirty="0">
                <a:hlinkClick r:id="rId3"/>
              </a:rPr>
              <a:t>www.betterhealth.vic.gov.au/health/ServicesAndSupport/mental-illness-statistics?viewAsPdf=true</a:t>
            </a:r>
            <a:endParaRPr lang="en-AU" sz="1400" dirty="0"/>
          </a:p>
          <a:p>
            <a:r>
              <a:rPr lang="en-AU" sz="1400" dirty="0"/>
              <a:t>[2] </a:t>
            </a:r>
            <a:r>
              <a:rPr lang="en-AU" sz="1400" dirty="0">
                <a:hlinkClick r:id="rId4"/>
              </a:rPr>
              <a:t>www.beyondblue.org.au/the-facts</a:t>
            </a:r>
            <a:endParaRPr lang="en-AU" sz="1400" dirty="0"/>
          </a:p>
          <a:p>
            <a:r>
              <a:rPr lang="en-AU" sz="1400" dirty="0"/>
              <a:t>[3]</a:t>
            </a:r>
            <a:r>
              <a:rPr lang="en-AU" sz="1400" dirty="0">
                <a:hlinkClick r:id="rId5"/>
              </a:rPr>
              <a:t>www.abs.gov.au/AUSSTATS/abs@.nsf/Latestproducts/4430.0Main%20Features452015?opendocument&amp;tabname=Summary&amp;prodno=4430.0&amp;issue=2015&amp;num=&amp;view=</a:t>
            </a:r>
          </a:p>
          <a:p>
            <a:endParaRPr lang="en-AU" dirty="0"/>
          </a:p>
          <a:p>
            <a:endParaRPr lang="en-AU" dirty="0"/>
          </a:p>
        </p:txBody>
      </p:sp>
      <p:pic>
        <p:nvPicPr>
          <p:cNvPr id="7" name="Content Placeholder 18">
            <a:extLst>
              <a:ext uri="{FF2B5EF4-FFF2-40B4-BE49-F238E27FC236}">
                <a16:creationId xmlns:a16="http://schemas.microsoft.com/office/drawing/2014/main" id="{790A1333-1D7A-40C8-93C0-BE59BC27480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3879"/>
          <a:stretch/>
        </p:blipFill>
        <p:spPr>
          <a:xfrm>
            <a:off x="-2" y="5958348"/>
            <a:ext cx="12192002" cy="89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463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5DFA8-BF57-B74E-BE7E-4B1B70D2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rgbClr val="112C4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Benefits of volunteering for people living with disability</a:t>
            </a:r>
            <a:endParaRPr lang="en-US" sz="4800" dirty="0">
              <a:solidFill>
                <a:srgbClr val="112C4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21">
            <a:extLst>
              <a:ext uri="{FF2B5EF4-FFF2-40B4-BE49-F238E27FC236}">
                <a16:creationId xmlns:a16="http://schemas.microsoft.com/office/drawing/2014/main" id="{9B8328AF-4EB9-4733-A22F-D45CDA6D6E2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3405942"/>
          </a:xfrm>
          <a:prstGeom prst="rect">
            <a:avLst/>
          </a:prstGeom>
        </p:spPr>
        <p:txBody>
          <a:bodyPr vert="horz" lIns="91440" tIns="45720" rIns="91440" bIns="45720" numCol="1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/>
              <a:t>Improved confidence</a:t>
            </a:r>
          </a:p>
          <a:p>
            <a:r>
              <a:rPr lang="en-AU" dirty="0"/>
              <a:t>Increased social connections and opportunities for networking</a:t>
            </a:r>
          </a:p>
          <a:p>
            <a:r>
              <a:rPr lang="en-AU" dirty="0"/>
              <a:t>Better psychological health</a:t>
            </a:r>
          </a:p>
          <a:p>
            <a:r>
              <a:rPr lang="en-AU" dirty="0"/>
              <a:t>Improved health outcomes</a:t>
            </a:r>
          </a:p>
          <a:p>
            <a:r>
              <a:rPr lang="en-AU" dirty="0"/>
              <a:t>Improved quality of life</a:t>
            </a:r>
          </a:p>
          <a:p>
            <a:r>
              <a:rPr lang="en-AU" dirty="0"/>
              <a:t>Development of skills and work experience</a:t>
            </a:r>
          </a:p>
          <a:p>
            <a:r>
              <a:rPr lang="en-AU" dirty="0"/>
              <a:t>Pathways to employment</a:t>
            </a:r>
          </a:p>
          <a:p>
            <a:endParaRPr lang="en-A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0D6900-4FB3-48AB-97A9-F8BB31DF3E20}"/>
              </a:ext>
            </a:extLst>
          </p:cNvPr>
          <p:cNvSpPr txBox="1"/>
          <p:nvPr/>
        </p:nvSpPr>
        <p:spPr>
          <a:xfrm>
            <a:off x="838200" y="5231567"/>
            <a:ext cx="10168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Sources: </a:t>
            </a:r>
            <a:r>
              <a:rPr lang="en-AU" dirty="0" err="1"/>
              <a:t>Trembath</a:t>
            </a:r>
            <a:r>
              <a:rPr lang="en-AU" dirty="0"/>
              <a:t>, 2010; Hall &amp; Wilton, 2011; </a:t>
            </a:r>
            <a:r>
              <a:rPr lang="en-AU" dirty="0" err="1"/>
              <a:t>Rak</a:t>
            </a:r>
            <a:r>
              <a:rPr lang="en-AU" dirty="0"/>
              <a:t> &amp; Spencer, 2015; Lindsay, 2016; </a:t>
            </a:r>
            <a:r>
              <a:rPr lang="en-AU" dirty="0" err="1"/>
              <a:t>Balandin</a:t>
            </a:r>
            <a:r>
              <a:rPr lang="en-AU" dirty="0"/>
              <a:t> et al, 2006; </a:t>
            </a:r>
            <a:r>
              <a:rPr lang="en-AU" dirty="0" err="1"/>
              <a:t>Ruhindwa</a:t>
            </a:r>
            <a:r>
              <a:rPr lang="en-AU" dirty="0"/>
              <a:t> et al, 2016; Ouellet et al, 2009; </a:t>
            </a:r>
            <a:r>
              <a:rPr lang="en-AU" dirty="0" err="1"/>
              <a:t>Carone</a:t>
            </a:r>
            <a:r>
              <a:rPr lang="en-AU" dirty="0"/>
              <a:t> et al., 2007. (Refer to Literature Sources Section for full citations).</a:t>
            </a:r>
          </a:p>
          <a:p>
            <a:endParaRPr lang="en-AU" dirty="0"/>
          </a:p>
        </p:txBody>
      </p:sp>
      <p:pic>
        <p:nvPicPr>
          <p:cNvPr id="10" name="Content Placeholder 18">
            <a:extLst>
              <a:ext uri="{FF2B5EF4-FFF2-40B4-BE49-F238E27FC236}">
                <a16:creationId xmlns:a16="http://schemas.microsoft.com/office/drawing/2014/main" id="{2938BEAE-40A0-4A1C-9B97-BF7BD76036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79"/>
          <a:stretch/>
        </p:blipFill>
        <p:spPr>
          <a:xfrm flipH="1">
            <a:off x="-2" y="5958348"/>
            <a:ext cx="12192002" cy="89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214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5DFA8-BF57-B74E-BE7E-4B1B70D2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rgbClr val="112C4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Benefits of (meaningful) volunteering for all</a:t>
            </a:r>
            <a:endParaRPr lang="en-US" sz="4800" dirty="0">
              <a:solidFill>
                <a:srgbClr val="112C4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21">
            <a:extLst>
              <a:ext uri="{FF2B5EF4-FFF2-40B4-BE49-F238E27FC236}">
                <a16:creationId xmlns:a16="http://schemas.microsoft.com/office/drawing/2014/main" id="{9B8328AF-4EB9-4733-A22F-D45CDA6D6E23}"/>
              </a:ext>
            </a:extLst>
          </p:cNvPr>
          <p:cNvSpPr txBox="1">
            <a:spLocks/>
          </p:cNvSpPr>
          <p:nvPr/>
        </p:nvSpPr>
        <p:spPr>
          <a:xfrm>
            <a:off x="838200" y="1825624"/>
            <a:ext cx="10515600" cy="364578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/>
              <a:t>Volunteers are happier, healthier and sleep better than those who don’t volunteer – doctors should recommend it.</a:t>
            </a:r>
          </a:p>
          <a:p>
            <a:r>
              <a:rPr lang="en-AU" dirty="0"/>
              <a:t>96% of volunteers say that it “makes people happier”.</a:t>
            </a:r>
          </a:p>
          <a:p>
            <a:r>
              <a:rPr lang="en-AU" dirty="0"/>
              <a:t>95% of volunteers say that volunteering is related to feelings of wellbeing.</a:t>
            </a:r>
          </a:p>
          <a:p>
            <a:r>
              <a:rPr lang="en-AU" dirty="0"/>
              <a:t>Volunteering results in a “helper’s high,” a powerful physical and emotional feeling experienced when directly helping others.</a:t>
            </a:r>
          </a:p>
          <a:p>
            <a:r>
              <a:rPr lang="en-AU" dirty="0"/>
              <a:t>Just a few hours of volunteer work makes a difference in happiness and mood.</a:t>
            </a:r>
          </a:p>
          <a:p>
            <a:r>
              <a:rPr lang="en-AU" dirty="0"/>
              <a:t>Sustained volunteering is associated with better mental health.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48C637-59FB-4A7C-B178-FDFD9E9844C1}"/>
              </a:ext>
            </a:extLst>
          </p:cNvPr>
          <p:cNvSpPr txBox="1"/>
          <p:nvPr/>
        </p:nvSpPr>
        <p:spPr>
          <a:xfrm>
            <a:off x="838200" y="5627830"/>
            <a:ext cx="10809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www.volunteeringaustralia.org/wp-content/uploads/Media-Backgrounder-Volunteering-and-Happiness-The-Facts-FINAL1.pdf</a:t>
            </a:r>
          </a:p>
        </p:txBody>
      </p:sp>
      <p:pic>
        <p:nvPicPr>
          <p:cNvPr id="6" name="Content Placeholder 18">
            <a:extLst>
              <a:ext uri="{FF2B5EF4-FFF2-40B4-BE49-F238E27FC236}">
                <a16:creationId xmlns:a16="http://schemas.microsoft.com/office/drawing/2014/main" id="{834F0502-85EB-4E56-B92F-808C418214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79"/>
          <a:stretch/>
        </p:blipFill>
        <p:spPr>
          <a:xfrm>
            <a:off x="-2" y="5958348"/>
            <a:ext cx="12192002" cy="89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620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5DFA8-BF57-B74E-BE7E-4B1B70D2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300" b="1" dirty="0">
                <a:solidFill>
                  <a:srgbClr val="112C4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Benefits for organisations</a:t>
            </a:r>
            <a:endParaRPr lang="en-US" sz="4300" dirty="0">
              <a:solidFill>
                <a:srgbClr val="112C4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21">
            <a:extLst>
              <a:ext uri="{FF2B5EF4-FFF2-40B4-BE49-F238E27FC236}">
                <a16:creationId xmlns:a16="http://schemas.microsoft.com/office/drawing/2014/main" id="{9B8328AF-4EB9-4733-A22F-D45CDA6D6E23}"/>
              </a:ext>
            </a:extLst>
          </p:cNvPr>
          <p:cNvSpPr txBox="1">
            <a:spLocks/>
          </p:cNvSpPr>
          <p:nvPr/>
        </p:nvSpPr>
        <p:spPr>
          <a:xfrm>
            <a:off x="838200" y="1364566"/>
            <a:ext cx="10515600" cy="40655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600" dirty="0"/>
              <a:t>Increased access to volunteers.</a:t>
            </a:r>
          </a:p>
          <a:p>
            <a:r>
              <a:rPr lang="en-AU" sz="2600" dirty="0"/>
              <a:t>Increased diversity in their organisation.</a:t>
            </a:r>
          </a:p>
          <a:p>
            <a:r>
              <a:rPr lang="en-AU" sz="2600" dirty="0"/>
              <a:t>Promotes community participation and social inclusion.</a:t>
            </a:r>
          </a:p>
          <a:p>
            <a:r>
              <a:rPr lang="en-AU" sz="2600" dirty="0"/>
              <a:t>Addresses negative staff attitudes.</a:t>
            </a:r>
          </a:p>
          <a:p>
            <a:r>
              <a:rPr lang="en-AU" sz="2600" dirty="0"/>
              <a:t>Contribution of the knowledge and skills of volunteers living with disability.</a:t>
            </a:r>
          </a:p>
          <a:p>
            <a:r>
              <a:rPr lang="en-AU" sz="2600" dirty="0"/>
              <a:t>When people living with disability are engaged in formal volunteering there is no difference in the hours or duration that they volunteer when compared to people without a disability.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0D6900-4FB3-48AB-97A9-F8BB31DF3E20}"/>
              </a:ext>
            </a:extLst>
          </p:cNvPr>
          <p:cNvSpPr txBox="1"/>
          <p:nvPr/>
        </p:nvSpPr>
        <p:spPr>
          <a:xfrm>
            <a:off x="838200" y="5569545"/>
            <a:ext cx="101687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Sources: Shandra, 2017; </a:t>
            </a:r>
            <a:r>
              <a:rPr lang="en-AU" dirty="0" err="1"/>
              <a:t>Trembath</a:t>
            </a:r>
            <a:r>
              <a:rPr lang="en-AU" dirty="0"/>
              <a:t>, 2010; </a:t>
            </a:r>
            <a:r>
              <a:rPr lang="en-AU" dirty="0" err="1"/>
              <a:t>Rak</a:t>
            </a:r>
            <a:r>
              <a:rPr lang="en-AU" dirty="0"/>
              <a:t> &amp; Spencer, 2015; Lindsay, 2016; </a:t>
            </a:r>
            <a:r>
              <a:rPr lang="en-AU" dirty="0" err="1"/>
              <a:t>Balandin</a:t>
            </a:r>
            <a:r>
              <a:rPr lang="en-AU" dirty="0"/>
              <a:t> et al, 2006; </a:t>
            </a:r>
            <a:r>
              <a:rPr lang="en-AU" dirty="0" err="1"/>
              <a:t>Ruhindwa</a:t>
            </a:r>
            <a:r>
              <a:rPr lang="en-AU" dirty="0"/>
              <a:t> et al, 2016; </a:t>
            </a:r>
            <a:r>
              <a:rPr lang="en-AU" dirty="0" err="1"/>
              <a:t>Carone</a:t>
            </a:r>
            <a:r>
              <a:rPr lang="en-AU" dirty="0"/>
              <a:t> et al., 2007. (Refer to Literature Sources Section for full citations).</a:t>
            </a:r>
          </a:p>
          <a:p>
            <a:endParaRPr lang="en-AU" dirty="0"/>
          </a:p>
        </p:txBody>
      </p:sp>
      <p:pic>
        <p:nvPicPr>
          <p:cNvPr id="10" name="Content Placeholder 18">
            <a:extLst>
              <a:ext uri="{FF2B5EF4-FFF2-40B4-BE49-F238E27FC236}">
                <a16:creationId xmlns:a16="http://schemas.microsoft.com/office/drawing/2014/main" id="{2938BEAE-40A0-4A1C-9B97-BF7BD76036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79"/>
          <a:stretch/>
        </p:blipFill>
        <p:spPr>
          <a:xfrm flipH="1">
            <a:off x="-2" y="5958348"/>
            <a:ext cx="12192002" cy="89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852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5DFA8-BF57-B74E-BE7E-4B1B70D2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err="1">
                <a:solidFill>
                  <a:srgbClr val="112C4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Organisational</a:t>
            </a:r>
            <a:r>
              <a:rPr lang="en-US" sz="4800" b="1" dirty="0">
                <a:solidFill>
                  <a:srgbClr val="112C4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barriers to volunteering for people with disability</a:t>
            </a:r>
            <a:endParaRPr lang="en-US" sz="4800" dirty="0">
              <a:solidFill>
                <a:srgbClr val="112C4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ontent Placeholder 21">
            <a:extLst>
              <a:ext uri="{FF2B5EF4-FFF2-40B4-BE49-F238E27FC236}">
                <a16:creationId xmlns:a16="http://schemas.microsoft.com/office/drawing/2014/main" id="{D1D0C357-7761-4ABF-8509-20DF45929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1825625"/>
            <a:ext cx="10496550" cy="367793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sz="2000" b="1" dirty="0"/>
              <a:t>Attitudinal barriers </a:t>
            </a:r>
            <a:r>
              <a:rPr lang="en-AU" sz="2000" dirty="0"/>
              <a:t>– a general lack of understanding and awareness of what people with a disability can and cannot contribute to volunteering.</a:t>
            </a:r>
          </a:p>
          <a:p>
            <a:r>
              <a:rPr lang="en-AU" sz="2000" b="1" dirty="0"/>
              <a:t>Fear and misconceptions </a:t>
            </a:r>
            <a:r>
              <a:rPr lang="en-AU" sz="2000" dirty="0"/>
              <a:t>– concerns that people with a disability may be less reliable than other personnel.</a:t>
            </a:r>
          </a:p>
          <a:p>
            <a:r>
              <a:rPr lang="en-AU" sz="2000" b="1" dirty="0"/>
              <a:t>Lack of reasonable adjustments </a:t>
            </a:r>
            <a:r>
              <a:rPr lang="en-AU" sz="2000" dirty="0"/>
              <a:t>– a lack of physical access in the work setting, as well as inflexibility in working arrangements and provision of equipment.</a:t>
            </a:r>
          </a:p>
          <a:p>
            <a:r>
              <a:rPr lang="en-AU" sz="2000" b="1" dirty="0"/>
              <a:t>Financial barriers </a:t>
            </a:r>
            <a:r>
              <a:rPr lang="en-AU" sz="2000" dirty="0"/>
              <a:t>– for example, failure to meet additional travel costs for people with a disability where a public transport option is not available.</a:t>
            </a:r>
          </a:p>
          <a:p>
            <a:r>
              <a:rPr lang="en-AU" sz="2000" b="1" dirty="0"/>
              <a:t>Communication</a:t>
            </a:r>
            <a:r>
              <a:rPr lang="en-AU" sz="2000" dirty="0"/>
              <a:t> – some people with a disability may be dissuaded from applying if they cannot access the recruitment process due to a lack of alternative formats e.g. Braille, large print and easy English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8DE436-B705-4103-A8C0-30CFB06CA94B}"/>
              </a:ext>
            </a:extLst>
          </p:cNvPr>
          <p:cNvSpPr txBox="1"/>
          <p:nvPr/>
        </p:nvSpPr>
        <p:spPr>
          <a:xfrm>
            <a:off x="444661" y="5670737"/>
            <a:ext cx="9809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AU" sz="1400" dirty="0"/>
              <a:t>“Taking that Extra Step”, Inclusion </a:t>
            </a:r>
            <a:r>
              <a:rPr lang="en-AU" sz="1400" dirty="0" err="1"/>
              <a:t>Designlab</a:t>
            </a:r>
            <a:r>
              <a:rPr lang="en-AU" sz="1400" dirty="0"/>
              <a:t> &amp; Bayside Glen </a:t>
            </a:r>
            <a:r>
              <a:rPr lang="en-AU" sz="1400" dirty="0" err="1"/>
              <a:t>Eira</a:t>
            </a:r>
            <a:r>
              <a:rPr lang="en-AU" sz="1400" dirty="0"/>
              <a:t> Kingston Local Learning &amp; Employment Network (BGKLLEN)</a:t>
            </a:r>
          </a:p>
          <a:p>
            <a:pPr lvl="1"/>
            <a:r>
              <a:rPr lang="en-AU" sz="1400" dirty="0">
                <a:hlinkClick r:id="rId2"/>
              </a:rPr>
              <a:t>www.bgkllen.org.au/wp-content/uploads/2017/12/taking-that-extra-step-web-version.pdf</a:t>
            </a:r>
            <a:endParaRPr lang="en-AU" sz="900" dirty="0"/>
          </a:p>
        </p:txBody>
      </p:sp>
      <p:pic>
        <p:nvPicPr>
          <p:cNvPr id="11" name="Content Placeholder 18">
            <a:extLst>
              <a:ext uri="{FF2B5EF4-FFF2-40B4-BE49-F238E27FC236}">
                <a16:creationId xmlns:a16="http://schemas.microsoft.com/office/drawing/2014/main" id="{961ADFDE-5F4B-4E42-9AA1-1097361C21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879"/>
          <a:stretch/>
        </p:blipFill>
        <p:spPr>
          <a:xfrm flipH="1">
            <a:off x="-2" y="5958348"/>
            <a:ext cx="12192002" cy="89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10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5E5F2C2C44C048B36CF0AAA4B45229" ma:contentTypeVersion="10" ma:contentTypeDescription="Create a new document." ma:contentTypeScope="" ma:versionID="daea581b3a5fdae28f94647467332719">
  <xsd:schema xmlns:xsd="http://www.w3.org/2001/XMLSchema" xmlns:xs="http://www.w3.org/2001/XMLSchema" xmlns:p="http://schemas.microsoft.com/office/2006/metadata/properties" xmlns:ns2="a99ad240-d41d-43e2-b444-4764c4a9e49a" xmlns:ns3="b92efef7-1e1b-4ce1-89cf-f7e185398295" targetNamespace="http://schemas.microsoft.com/office/2006/metadata/properties" ma:root="true" ma:fieldsID="b0e1d1b3669a932c07bcc8952b3df079" ns2:_="" ns3:_="">
    <xsd:import namespace="a99ad240-d41d-43e2-b444-4764c4a9e49a"/>
    <xsd:import namespace="b92efef7-1e1b-4ce1-89cf-f7e1853982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9ad240-d41d-43e2-b444-4764c4a9e4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2efef7-1e1b-4ce1-89cf-f7e1853982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92efef7-1e1b-4ce1-89cf-f7e185398295">
      <UserInfo>
        <DisplayName>Camellia Sayed</DisplayName>
        <AccountId>39</AccountId>
        <AccountType/>
      </UserInfo>
      <UserInfo>
        <DisplayName>Jenna Chia</DisplayName>
        <AccountId>102</AccountId>
        <AccountType/>
      </UserInfo>
      <UserInfo>
        <DisplayName>Marnie Higgs</DisplayName>
        <AccountId>70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7268628-FF6E-4406-AEA1-99280836AB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F20D1A-6D23-46E2-B48A-A37D72D40F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9ad240-d41d-43e2-b444-4764c4a9e49a"/>
    <ds:schemaRef ds:uri="b92efef7-1e1b-4ce1-89cf-f7e1853982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45CEB6-142C-4BA0-9800-35D28D85C330}">
  <ds:schemaRefs>
    <ds:schemaRef ds:uri="http://schemas.microsoft.com/office/2006/metadata/properties"/>
    <ds:schemaRef ds:uri="http://purl.org/dc/terms/"/>
    <ds:schemaRef ds:uri="b92efef7-1e1b-4ce1-89cf-f7e185398295"/>
    <ds:schemaRef ds:uri="a99ad240-d41d-43e2-b444-4764c4a9e49a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5400</TotalTime>
  <Words>2869</Words>
  <Application>Microsoft Office PowerPoint</Application>
  <PresentationFormat>Widescreen</PresentationFormat>
  <Paragraphs>207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Facts and Statistics: Volunteering and Disability June 2019</vt:lpstr>
      <vt:lpstr>Types of disability</vt:lpstr>
      <vt:lpstr>Disability and volunteering</vt:lpstr>
      <vt:lpstr>Physical and sensory disabilities</vt:lpstr>
      <vt:lpstr>Mental illness</vt:lpstr>
      <vt:lpstr>Benefits of volunteering for people living with disability</vt:lpstr>
      <vt:lpstr>Benefits of (meaningful) volunteering for all</vt:lpstr>
      <vt:lpstr>Benefits for organisations</vt:lpstr>
      <vt:lpstr>Organisational barriers to volunteering for people with disability</vt:lpstr>
      <vt:lpstr>Barriers experienced by the community</vt:lpstr>
      <vt:lpstr>Barriers experienced by organisations</vt:lpstr>
      <vt:lpstr>Discrimination and disability</vt:lpstr>
      <vt:lpstr>Disability and diversity</vt:lpstr>
      <vt:lpstr>Disability and employment</vt:lpstr>
      <vt:lpstr>Disability and employment</vt:lpstr>
      <vt:lpstr>Key Sources</vt:lpstr>
      <vt:lpstr>Key Sources</vt:lpstr>
      <vt:lpstr>Literature Sources</vt:lpstr>
      <vt:lpstr>Literature 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Annual General Meeting Forum &amp; Workshops</dc:title>
  <dc:creator>Anna Rendall</dc:creator>
  <cp:lastModifiedBy>Camellia Sayed</cp:lastModifiedBy>
  <cp:revision>124</cp:revision>
  <cp:lastPrinted>2019-01-17T04:29:58Z</cp:lastPrinted>
  <dcterms:created xsi:type="dcterms:W3CDTF">2018-10-11T06:11:45Z</dcterms:created>
  <dcterms:modified xsi:type="dcterms:W3CDTF">2019-06-06T01:25:36Z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0x0101009D5E5F2C2C44C048B36CF0AAA4B45229</vt:lpwstr>
  </property>
  <property fmtid="{D5CDD505-2E9C-101B-9397-08002B2CF9AE}" pid="3" name="Order">
    <vt:r8>73200</vt:r8>
  </property>
</Properties>
</file>